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0"/>
  </p:handoutMasterIdLst>
  <p:sldIdLst>
    <p:sldId id="256" r:id="rId2"/>
    <p:sldId id="257" r:id="rId3"/>
    <p:sldId id="259" r:id="rId4"/>
    <p:sldId id="260" r:id="rId5"/>
    <p:sldId id="261" r:id="rId6"/>
    <p:sldId id="262" r:id="rId7"/>
    <p:sldId id="263" r:id="rId8"/>
    <p:sldId id="264" r:id="rId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F3F0"/>
    <a:srgbClr val="F2F1EE"/>
    <a:srgbClr val="EFED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80" d="100"/>
          <a:sy n="80" d="100"/>
        </p:scale>
        <p:origin x="120" y="7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CAA2ED08-4F0A-4958-9C6C-267E7F634F84}" type="datetimeFigureOut">
              <a:rPr lang="de-DE" smtClean="0"/>
              <a:t>22.08.2018</a:t>
            </a:fld>
            <a:endParaRPr lang="de-DE"/>
          </a:p>
        </p:txBody>
      </p:sp>
      <p:sp>
        <p:nvSpPr>
          <p:cNvPr id="4" name="Fußzeilenplatzhalt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ED7AB20C-CD58-446C-80D2-E78E64C9AA22}" type="slidenum">
              <a:rPr lang="de-DE" smtClean="0"/>
              <a:t>‹Nr.›</a:t>
            </a:fld>
            <a:endParaRPr lang="de-DE"/>
          </a:p>
        </p:txBody>
      </p:sp>
    </p:spTree>
    <p:extLst>
      <p:ext uri="{BB962C8B-B14F-4D97-AF65-F5344CB8AC3E}">
        <p14:creationId xmlns:p14="http://schemas.microsoft.com/office/powerpoint/2010/main" val="32568770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sv-SE"/>
              <a:t>Klicka här för att ändra mall för rubrikformat</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lvl1pPr algn="l">
              <a:defRPr/>
            </a:lvl1pPr>
          </a:lstStyle>
          <a:p>
            <a:fld id="{96DFF08F-DC6B-4601-B491-B0F83F6DD2DA}" type="datetimeFigureOut">
              <a:rPr lang="en-US" dirty="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sv-SE"/>
              <a:t>Klicka här för att ändra mall för rubrikformat</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96DFF08F-DC6B-4601-B491-B0F83F6DD2DA}" type="datetimeFigureOut">
              <a:rPr lang="en-US" dirty="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pPr/>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sv-SE"/>
              <a:t>Redigera format för bakgrundstext</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pPr/>
              <a:t>8/22/2018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pPr/>
              <a:t>8/22/2018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pPr/>
              <a:t>8/22/2018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sv-SE"/>
              <a:t>Klicka här för att ändra mall för rubrikformat</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96DFF08F-DC6B-4601-B491-B0F83F6DD2DA}" type="datetimeFigureOut">
              <a:rPr lang="en-US" dirty="0"/>
              <a:pPr/>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Date Placeholder 4"/>
          <p:cNvSpPr>
            <a:spLocks noGrp="1"/>
          </p:cNvSpPr>
          <p:nvPr>
            <p:ph type="dt" sz="half" idx="10"/>
          </p:nvPr>
        </p:nvSpPr>
        <p:spPr/>
        <p:txBody>
          <a:bodyPr/>
          <a:lstStyle/>
          <a:p>
            <a:fld id="{C7616CA0-919D-4A49-9C8A-62FDFB3A5183}" type="datetimeFigureOut">
              <a:rPr lang="en-US" dirty="0"/>
              <a:pPr/>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pPr/>
              <a:t>‹Nr.›</a:t>
            </a:fld>
            <a:endParaRPr lang="en-US"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6DFF08F-DC6B-4601-B491-B0F83F6DD2DA}" type="datetimeFigureOut">
              <a:rPr lang="en-US" dirty="0"/>
              <a:pPr/>
              <a:t>8/22/2018</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4FAB73BC-B049-4115-A692-8D63A059BFB8}" type="slidenum">
              <a:rPr lang="en-US" dirty="0"/>
              <a:pPr/>
              <a:t>‹Nr.›</a:t>
            </a:fld>
            <a:endParaRPr lang="en-US" dirty="0"/>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1"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74B3B9CD-92AC-44A7-9066-431851008D30}"/>
              </a:ext>
            </a:extLst>
          </p:cNvPr>
          <p:cNvSpPr>
            <a:spLocks noGrp="1"/>
          </p:cNvSpPr>
          <p:nvPr>
            <p:ph type="ctrTitle"/>
          </p:nvPr>
        </p:nvSpPr>
        <p:spPr>
          <a:xfrm>
            <a:off x="94130" y="5036136"/>
            <a:ext cx="8565776" cy="1463040"/>
          </a:xfrm>
        </p:spPr>
        <p:txBody>
          <a:bodyPr>
            <a:normAutofit fontScale="90000"/>
          </a:bodyPr>
          <a:lstStyle/>
          <a:p>
            <a:pPr algn="ctr"/>
            <a:r>
              <a:rPr lang="sv-SE" dirty="0" smtClean="0"/>
              <a:t>BEWERBUNG UM EINEN JOB UND ABSOLVIERUNG EINES BEWERBUNGSGESPRÄCHES</a:t>
            </a:r>
            <a:endParaRPr lang="sv-SE" dirty="0"/>
          </a:p>
        </p:txBody>
      </p:sp>
      <p:sp>
        <p:nvSpPr>
          <p:cNvPr id="3" name="Underrubrik 2">
            <a:extLst>
              <a:ext uri="{FF2B5EF4-FFF2-40B4-BE49-F238E27FC236}">
                <a16:creationId xmlns="" xmlns:a16="http://schemas.microsoft.com/office/drawing/2014/main" id="{FA56E0CB-60F5-4109-9EB0-286BBE8F9848}"/>
              </a:ext>
            </a:extLst>
          </p:cNvPr>
          <p:cNvSpPr>
            <a:spLocks noGrp="1"/>
          </p:cNvSpPr>
          <p:nvPr>
            <p:ph type="subTitle" idx="1"/>
          </p:nvPr>
        </p:nvSpPr>
        <p:spPr/>
        <p:txBody>
          <a:bodyPr>
            <a:normAutofit/>
          </a:bodyPr>
          <a:lstStyle/>
          <a:p>
            <a:r>
              <a:rPr lang="en-GB" sz="1100" dirty="0" smtClean="0"/>
              <a:t>Das “</a:t>
            </a:r>
            <a:r>
              <a:rPr lang="en-GB" sz="1100" dirty="0" err="1" smtClean="0"/>
              <a:t>MiGreat</a:t>
            </a:r>
            <a:r>
              <a:rPr lang="en-GB" sz="1100" dirty="0" smtClean="0"/>
              <a:t> </a:t>
            </a:r>
            <a:r>
              <a:rPr lang="en-GB" sz="1100" dirty="0" err="1" smtClean="0"/>
              <a:t>Projekt</a:t>
            </a:r>
            <a:r>
              <a:rPr lang="en-GB" sz="1100" dirty="0" smtClean="0"/>
              <a:t>”- </a:t>
            </a:r>
            <a:r>
              <a:rPr lang="en-GB" sz="1100" dirty="0" err="1" smtClean="0"/>
              <a:t>Nr</a:t>
            </a:r>
            <a:r>
              <a:rPr lang="en-GB" sz="1100" dirty="0" smtClean="0"/>
              <a:t>. 2016-1-IT01-KA202-005348 </a:t>
            </a:r>
            <a:r>
              <a:rPr lang="de-AT" sz="1100" dirty="0"/>
              <a:t>wurde mit Unterstützung der Europäischen Kommission finanziert. Die Verantwortung für den Inhalt dieser Veröffentlichung trägt allein der Verfasser; die Kommission haftet nicht für die weitere Verwendung der darin enthaltenen Angaben. </a:t>
            </a:r>
            <a:endParaRPr lang="de-DE" sz="1100" dirty="0"/>
          </a:p>
        </p:txBody>
      </p:sp>
      <p:pic>
        <p:nvPicPr>
          <p:cNvPr id="5" name="Bildobjekt 4">
            <a:extLst>
              <a:ext uri="{FF2B5EF4-FFF2-40B4-BE49-F238E27FC236}">
                <a16:creationId xmlns="" xmlns:a16="http://schemas.microsoft.com/office/drawing/2014/main" id="{3FC7AC6F-6CCD-4D0E-A9FD-631589BA962B}"/>
              </a:ext>
            </a:extLst>
          </p:cNvPr>
          <p:cNvPicPr>
            <a:picLocks noChangeAspect="1"/>
          </p:cNvPicPr>
          <p:nvPr/>
        </p:nvPicPr>
        <p:blipFill>
          <a:blip r:embed="rId2"/>
          <a:stretch>
            <a:fillRect/>
          </a:stretch>
        </p:blipFill>
        <p:spPr>
          <a:xfrm>
            <a:off x="45334" y="81340"/>
            <a:ext cx="833837" cy="717630"/>
          </a:xfrm>
          <a:prstGeom prst="rect">
            <a:avLst/>
          </a:prstGeom>
        </p:spPr>
      </p:pic>
      <p:pic>
        <p:nvPicPr>
          <p:cNvPr id="6"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10423106" y="6155156"/>
            <a:ext cx="1476375" cy="419100"/>
          </a:xfrm>
          <a:prstGeom prst="rect">
            <a:avLst/>
          </a:prstGeom>
          <a:noFill/>
        </p:spPr>
      </p:pic>
      <p:sp>
        <p:nvSpPr>
          <p:cNvPr id="4" name="Rechteck 3"/>
          <p:cNvSpPr/>
          <p:nvPr/>
        </p:nvSpPr>
        <p:spPr>
          <a:xfrm>
            <a:off x="5096435" y="1156447"/>
            <a:ext cx="1411941" cy="322730"/>
          </a:xfrm>
          <a:prstGeom prst="rect">
            <a:avLst/>
          </a:prstGeom>
          <a:solidFill>
            <a:srgbClr val="EFEDE9">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Bewerbung</a:t>
            </a:r>
            <a:endParaRPr lang="de-DE" b="1" dirty="0">
              <a:solidFill>
                <a:schemeClr val="tx1"/>
              </a:solidFill>
            </a:endParaRPr>
          </a:p>
        </p:txBody>
      </p:sp>
      <p:pic>
        <p:nvPicPr>
          <p:cNvPr id="2050" name="Picture 2" descr="http://migreat-oer.eu/images/stories/com_form2content/p6/f135/Bewerbung_um_einen_Job_Foto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67226" y="-1"/>
            <a:ext cx="6917433" cy="4585447"/>
          </a:xfrm>
          <a:prstGeom prst="rect">
            <a:avLst/>
          </a:prstGeom>
          <a:noFill/>
          <a:extLst>
            <a:ext uri="{909E8E84-426E-40DD-AFC4-6F175D3DCCD1}">
              <a14:hiddenFill xmlns:a14="http://schemas.microsoft.com/office/drawing/2010/main">
                <a:solidFill>
                  <a:srgbClr val="FFFFFF"/>
                </a:solidFill>
              </a14:hiddenFill>
            </a:ext>
          </a:extLst>
        </p:spPr>
      </p:pic>
      <p:sp>
        <p:nvSpPr>
          <p:cNvPr id="8" name="Underrubrik 2">
            <a:extLst>
              <a:ext uri="{FF2B5EF4-FFF2-40B4-BE49-F238E27FC236}">
                <a16:creationId xmlns="" xmlns:a16="http://schemas.microsoft.com/office/drawing/2014/main" id="{7A919F82-327C-44A7-8844-3360EE94BDA6}"/>
              </a:ext>
            </a:extLst>
          </p:cNvPr>
          <p:cNvSpPr txBox="1">
            <a:spLocks/>
          </p:cNvSpPr>
          <p:nvPr/>
        </p:nvSpPr>
        <p:spPr>
          <a:xfrm>
            <a:off x="8222759" y="3735251"/>
            <a:ext cx="3200400" cy="1463040"/>
          </a:xfrm>
          <a:prstGeom prst="rect">
            <a:avLst/>
          </a:prstGeom>
        </p:spPr>
        <p:txBody>
          <a:bodyPr vert="horz" lIns="91440" tIns="45720" rIns="91440" bIns="45720" rtlCol="0" anchor="ctr">
            <a:normAutofit/>
          </a:bodyPr>
          <a:lstStyle>
            <a:lvl1pPr marL="0" indent="0" algn="l" defTabSz="914400" rtl="0" eaLnBrk="1" latinLnBrk="0" hangingPunct="1">
              <a:lnSpc>
                <a:spcPct val="100000"/>
              </a:lnSpc>
              <a:spcBef>
                <a:spcPts val="0"/>
              </a:spcBef>
              <a:spcAft>
                <a:spcPts val="200"/>
              </a:spcAft>
              <a:buClr>
                <a:schemeClr val="accent2"/>
              </a:buClr>
              <a:buSzPct val="100000"/>
              <a:buFont typeface="Tw Cen MT" panose="020B0602020104020603" pitchFamily="34" charset="0"/>
              <a:buNone/>
              <a:defRPr sz="1800" kern="1200">
                <a:solidFill>
                  <a:schemeClr val="tx1">
                    <a:lumMod val="90000"/>
                    <a:lumOff val="10000"/>
                  </a:schemeClr>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accent2"/>
              </a:buClr>
              <a:buFont typeface="Wingdings 3" pitchFamily="18" charset="2"/>
              <a:buNone/>
              <a:defRPr sz="1800" kern="1200">
                <a:solidFill>
                  <a:schemeClr val="tx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2"/>
              </a:buClr>
              <a:buFont typeface="Wingdings 3" pitchFamily="18" charset="2"/>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2"/>
              </a:buClr>
              <a:buFont typeface="Wingdings 3" pitchFamily="18" charset="2"/>
              <a:buNone/>
              <a:defRPr sz="1800" kern="1200">
                <a:solidFill>
                  <a:schemeClr val="tx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2"/>
              </a:buClr>
              <a:buFont typeface="Wingdings 3" pitchFamily="18" charset="2"/>
              <a:buNone/>
              <a:defRPr sz="1800" kern="1200">
                <a:solidFill>
                  <a:schemeClr val="tx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2"/>
              </a:buClr>
              <a:buFont typeface="Wingdings 3" pitchFamily="18" charset="2"/>
              <a:buNone/>
              <a:defRPr sz="1800" kern="1200">
                <a:solidFill>
                  <a:schemeClr val="tx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2"/>
              </a:buClr>
              <a:buFont typeface="Wingdings 3" pitchFamily="18" charset="2"/>
              <a:buNone/>
              <a:defRPr sz="1800" kern="1200">
                <a:solidFill>
                  <a:schemeClr val="tx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2"/>
              </a:buClr>
              <a:buFont typeface="Wingdings 3" pitchFamily="18" charset="2"/>
              <a:buNone/>
              <a:defRPr sz="1800" kern="1200">
                <a:solidFill>
                  <a:schemeClr val="tx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2"/>
              </a:buClr>
              <a:buFont typeface="Wingdings 3" pitchFamily="18" charset="2"/>
              <a:buNone/>
              <a:defRPr sz="1800" kern="1200">
                <a:solidFill>
                  <a:schemeClr val="tx1"/>
                </a:solidFill>
                <a:latin typeface="+mn-lt"/>
                <a:ea typeface="+mn-ea"/>
                <a:cs typeface="+mn-cs"/>
              </a:defRPr>
            </a:lvl9pPr>
          </a:lstStyle>
          <a:p>
            <a:r>
              <a:rPr lang="sv-SE" sz="1000" i="1" smtClean="0"/>
              <a:t>Urheberrecht: Pixabay</a:t>
            </a:r>
            <a:endParaRPr lang="sv-SE" sz="1000" i="1" dirty="0"/>
          </a:p>
        </p:txBody>
      </p:sp>
    </p:spTree>
    <p:extLst>
      <p:ext uri="{BB962C8B-B14F-4D97-AF65-F5344CB8AC3E}">
        <p14:creationId xmlns:p14="http://schemas.microsoft.com/office/powerpoint/2010/main" val="10495829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485DF489-91A1-4A29-B1E6-F520AC6844FD}"/>
              </a:ext>
            </a:extLst>
          </p:cNvPr>
          <p:cNvSpPr>
            <a:spLocks noGrp="1"/>
          </p:cNvSpPr>
          <p:nvPr>
            <p:ph type="ctrTitle"/>
          </p:nvPr>
        </p:nvSpPr>
        <p:spPr/>
        <p:txBody>
          <a:bodyPr/>
          <a:lstStyle/>
          <a:p>
            <a:pPr algn="ctr"/>
            <a:r>
              <a:rPr lang="de-DE" dirty="0" smtClean="0"/>
              <a:t>WO FINDEN SIE ARBEIT UND KÖNNEN FREIE STELLEN ABRUFEN?</a:t>
            </a:r>
            <a:endParaRPr lang="de-DE" dirty="0"/>
          </a:p>
        </p:txBody>
      </p:sp>
      <p:sp>
        <p:nvSpPr>
          <p:cNvPr id="3" name="Underrubrik 2">
            <a:extLst>
              <a:ext uri="{FF2B5EF4-FFF2-40B4-BE49-F238E27FC236}">
                <a16:creationId xmlns="" xmlns:a16="http://schemas.microsoft.com/office/drawing/2014/main" id="{D73974F5-187F-40A5-AE8D-B117136B8063}"/>
              </a:ext>
            </a:extLst>
          </p:cNvPr>
          <p:cNvSpPr>
            <a:spLocks noGrp="1"/>
          </p:cNvSpPr>
          <p:nvPr>
            <p:ph type="subTitle" idx="1"/>
          </p:nvPr>
        </p:nvSpPr>
        <p:spPr/>
        <p:txBody>
          <a:bodyPr/>
          <a:lstStyle/>
          <a:p>
            <a:endParaRPr lang="sv-SE"/>
          </a:p>
        </p:txBody>
      </p:sp>
      <p:sp>
        <p:nvSpPr>
          <p:cNvPr id="4" name="Rektangel 3">
            <a:extLst>
              <a:ext uri="{FF2B5EF4-FFF2-40B4-BE49-F238E27FC236}">
                <a16:creationId xmlns="" xmlns:a16="http://schemas.microsoft.com/office/drawing/2014/main" id="{F343B946-960D-4988-8D4C-66FAD01C83CB}"/>
              </a:ext>
            </a:extLst>
          </p:cNvPr>
          <p:cNvSpPr/>
          <p:nvPr/>
        </p:nvSpPr>
        <p:spPr>
          <a:xfrm>
            <a:off x="416860" y="96715"/>
            <a:ext cx="11551022" cy="4478149"/>
          </a:xfrm>
          <a:prstGeom prst="rect">
            <a:avLst/>
          </a:prstGeom>
        </p:spPr>
        <p:txBody>
          <a:bodyPr wrap="square">
            <a:spAutoFit/>
          </a:bodyPr>
          <a:lstStyle/>
          <a:p>
            <a:r>
              <a:rPr lang="de-AT" sz="1500" dirty="0" smtClean="0">
                <a:solidFill>
                  <a:srgbClr val="000000"/>
                </a:solidFill>
                <a:latin typeface="Trebuchet MS" panose="020B0603020202020204" pitchFamily="34" charset="0"/>
              </a:rPr>
              <a:t>Sie sind auf der Suche nach einer neuen beruflichen Herausforderung und/oder möchten </a:t>
            </a:r>
            <a:r>
              <a:rPr lang="de-AT" sz="1500" dirty="0">
                <a:solidFill>
                  <a:srgbClr val="000000"/>
                </a:solidFill>
                <a:latin typeface="Trebuchet MS" panose="020B0603020202020204" pitchFamily="34" charset="0"/>
              </a:rPr>
              <a:t>sich </a:t>
            </a:r>
            <a:r>
              <a:rPr lang="de-AT" sz="1500" dirty="0" smtClean="0">
                <a:solidFill>
                  <a:srgbClr val="000000"/>
                </a:solidFill>
                <a:latin typeface="Trebuchet MS" panose="020B0603020202020204" pitchFamily="34" charset="0"/>
              </a:rPr>
              <a:t>um eine ausgeschriebene Stelle </a:t>
            </a:r>
            <a:r>
              <a:rPr lang="de-AT" sz="1500" dirty="0">
                <a:solidFill>
                  <a:srgbClr val="000000"/>
                </a:solidFill>
                <a:latin typeface="Trebuchet MS" panose="020B0603020202020204" pitchFamily="34" charset="0"/>
              </a:rPr>
              <a:t>bewerben? </a:t>
            </a:r>
            <a:r>
              <a:rPr lang="de-AT" sz="1500" dirty="0" smtClean="0">
                <a:solidFill>
                  <a:srgbClr val="000000"/>
                </a:solidFill>
                <a:latin typeface="Trebuchet MS" panose="020B0603020202020204" pitchFamily="34" charset="0"/>
              </a:rPr>
              <a:t>Wie funktioniert dies auf die richtige Art und Weise? </a:t>
            </a:r>
            <a:r>
              <a:rPr lang="de-AT" sz="1500" dirty="0">
                <a:solidFill>
                  <a:srgbClr val="000000"/>
                </a:solidFill>
                <a:latin typeface="Trebuchet MS" panose="020B0603020202020204" pitchFamily="34" charset="0"/>
              </a:rPr>
              <a:t>Eine Möglichkeit besteht darin, Anzeigen </a:t>
            </a:r>
            <a:r>
              <a:rPr lang="de-AT" sz="1500" dirty="0" smtClean="0">
                <a:solidFill>
                  <a:srgbClr val="000000"/>
                </a:solidFill>
                <a:latin typeface="Trebuchet MS" panose="020B0603020202020204" pitchFamily="34" charset="0"/>
              </a:rPr>
              <a:t>in </a:t>
            </a:r>
            <a:r>
              <a:rPr lang="de-AT" sz="1500" dirty="0">
                <a:solidFill>
                  <a:srgbClr val="000000"/>
                </a:solidFill>
                <a:latin typeface="Trebuchet MS" panose="020B0603020202020204" pitchFamily="34" charset="0"/>
              </a:rPr>
              <a:t>einer Zeitschrift, </a:t>
            </a:r>
            <a:r>
              <a:rPr lang="de-AT" sz="1500" dirty="0" smtClean="0">
                <a:solidFill>
                  <a:srgbClr val="000000"/>
                </a:solidFill>
                <a:latin typeface="Trebuchet MS" panose="020B0603020202020204" pitchFamily="34" charset="0"/>
              </a:rPr>
              <a:t>Zeitung, im </a:t>
            </a:r>
            <a:r>
              <a:rPr lang="de-AT" sz="1500" dirty="0">
                <a:solidFill>
                  <a:srgbClr val="000000"/>
                </a:solidFill>
                <a:latin typeface="Trebuchet MS" panose="020B0603020202020204" pitchFamily="34" charset="0"/>
              </a:rPr>
              <a:t>Internet zu </a:t>
            </a:r>
            <a:r>
              <a:rPr lang="de-AT" sz="1500" dirty="0" smtClean="0">
                <a:solidFill>
                  <a:srgbClr val="000000"/>
                </a:solidFill>
                <a:latin typeface="Trebuchet MS" panose="020B0603020202020204" pitchFamily="34" charset="0"/>
              </a:rPr>
              <a:t>recherchieren. </a:t>
            </a:r>
            <a:r>
              <a:rPr lang="de-AT" sz="1500" dirty="0">
                <a:solidFill>
                  <a:srgbClr val="000000"/>
                </a:solidFill>
                <a:latin typeface="Trebuchet MS" panose="020B0603020202020204" pitchFamily="34" charset="0"/>
              </a:rPr>
              <a:t>In </a:t>
            </a:r>
            <a:r>
              <a:rPr lang="de-AT" sz="1500" dirty="0" smtClean="0">
                <a:solidFill>
                  <a:srgbClr val="000000"/>
                </a:solidFill>
                <a:latin typeface="Trebuchet MS" panose="020B0603020202020204" pitchFamily="34" charset="0"/>
              </a:rPr>
              <a:t>allen </a:t>
            </a:r>
            <a:r>
              <a:rPr lang="de-AT" sz="1500" dirty="0">
                <a:solidFill>
                  <a:srgbClr val="000000"/>
                </a:solidFill>
                <a:latin typeface="Trebuchet MS" panose="020B0603020202020204" pitchFamily="34" charset="0"/>
              </a:rPr>
              <a:t>Fällen </a:t>
            </a:r>
            <a:r>
              <a:rPr lang="de-AT" sz="1500" dirty="0" smtClean="0">
                <a:solidFill>
                  <a:srgbClr val="000000"/>
                </a:solidFill>
                <a:latin typeface="Trebuchet MS" panose="020B0603020202020204" pitchFamily="34" charset="0"/>
              </a:rPr>
              <a:t>ist es nötig, dass Sie ein persönlich verfasstes Bewerbungsschreiben erstellen, worin Sie Ihrer/Ihrem potentielle/n neuen </a:t>
            </a:r>
            <a:r>
              <a:rPr lang="de-AT" sz="1500" dirty="0" err="1" smtClean="0">
                <a:solidFill>
                  <a:srgbClr val="000000"/>
                </a:solidFill>
                <a:latin typeface="Trebuchet MS" panose="020B0603020202020204" pitchFamily="34" charset="0"/>
              </a:rPr>
              <a:t>ArbeitgeberIn</a:t>
            </a:r>
            <a:r>
              <a:rPr lang="de-AT" sz="1500" dirty="0" smtClean="0">
                <a:solidFill>
                  <a:srgbClr val="000000"/>
                </a:solidFill>
                <a:latin typeface="Trebuchet MS" panose="020B0603020202020204" pitchFamily="34" charset="0"/>
              </a:rPr>
              <a:t> </a:t>
            </a:r>
            <a:r>
              <a:rPr lang="de-AT" sz="1500" dirty="0">
                <a:solidFill>
                  <a:srgbClr val="000000"/>
                </a:solidFill>
                <a:latin typeface="Trebuchet MS" panose="020B0603020202020204" pitchFamily="34" charset="0"/>
              </a:rPr>
              <a:t>mitteilen, warum </a:t>
            </a:r>
            <a:r>
              <a:rPr lang="de-AT" sz="1500" dirty="0" smtClean="0">
                <a:solidFill>
                  <a:srgbClr val="000000"/>
                </a:solidFill>
                <a:latin typeface="Trebuchet MS" panose="020B0603020202020204" pitchFamily="34" charset="0"/>
              </a:rPr>
              <a:t>gerade Sie </a:t>
            </a:r>
            <a:r>
              <a:rPr lang="de-AT" sz="1500" dirty="0">
                <a:solidFill>
                  <a:srgbClr val="000000"/>
                </a:solidFill>
                <a:latin typeface="Trebuchet MS" panose="020B0603020202020204" pitchFamily="34" charset="0"/>
              </a:rPr>
              <a:t>für </a:t>
            </a:r>
            <a:r>
              <a:rPr lang="de-AT" sz="1500" dirty="0" smtClean="0">
                <a:solidFill>
                  <a:srgbClr val="000000"/>
                </a:solidFill>
                <a:latin typeface="Trebuchet MS" panose="020B0603020202020204" pitchFamily="34" charset="0"/>
              </a:rPr>
              <a:t>diese </a:t>
            </a:r>
            <a:r>
              <a:rPr lang="de-AT" sz="1500" dirty="0">
                <a:solidFill>
                  <a:srgbClr val="000000"/>
                </a:solidFill>
                <a:latin typeface="Trebuchet MS" panose="020B0603020202020204" pitchFamily="34" charset="0"/>
              </a:rPr>
              <a:t>Position </a:t>
            </a:r>
            <a:r>
              <a:rPr lang="de-AT" sz="1500" dirty="0" smtClean="0">
                <a:solidFill>
                  <a:srgbClr val="000000"/>
                </a:solidFill>
                <a:latin typeface="Trebuchet MS" panose="020B0603020202020204" pitchFamily="34" charset="0"/>
              </a:rPr>
              <a:t>bestens geeignet sind</a:t>
            </a:r>
            <a:r>
              <a:rPr lang="de-AT" sz="1500" dirty="0">
                <a:solidFill>
                  <a:srgbClr val="000000"/>
                </a:solidFill>
                <a:latin typeface="Trebuchet MS" panose="020B0603020202020204" pitchFamily="34" charset="0"/>
              </a:rPr>
              <a:t>.</a:t>
            </a:r>
          </a:p>
          <a:p>
            <a:endParaRPr lang="de-AT" sz="1500" dirty="0">
              <a:solidFill>
                <a:srgbClr val="000000"/>
              </a:solidFill>
              <a:latin typeface="Trebuchet MS" panose="020B0603020202020204" pitchFamily="34" charset="0"/>
            </a:endParaRPr>
          </a:p>
          <a:p>
            <a:r>
              <a:rPr lang="de-AT" sz="1500" dirty="0">
                <a:solidFill>
                  <a:srgbClr val="000000"/>
                </a:solidFill>
                <a:latin typeface="Trebuchet MS" panose="020B0603020202020204" pitchFamily="34" charset="0"/>
              </a:rPr>
              <a:t>Manchmal werden </a:t>
            </a:r>
            <a:r>
              <a:rPr lang="de-AT" sz="1500" dirty="0" smtClean="0">
                <a:solidFill>
                  <a:srgbClr val="000000"/>
                </a:solidFill>
                <a:latin typeface="Trebuchet MS" panose="020B0603020202020204" pitchFamily="34" charset="0"/>
              </a:rPr>
              <a:t>Bewerbungstreffen an speziellen Orten </a:t>
            </a:r>
            <a:r>
              <a:rPr lang="de-AT" sz="1500" dirty="0">
                <a:solidFill>
                  <a:srgbClr val="000000"/>
                </a:solidFill>
                <a:latin typeface="Trebuchet MS" panose="020B0603020202020204" pitchFamily="34" charset="0"/>
              </a:rPr>
              <a:t>organisiert, wo Arbeitgeber und </a:t>
            </a:r>
            <a:r>
              <a:rPr lang="de-AT" sz="1500" dirty="0" smtClean="0">
                <a:solidFill>
                  <a:srgbClr val="000000"/>
                </a:solidFill>
                <a:latin typeface="Trebuchet MS" panose="020B0603020202020204" pitchFamily="34" charset="0"/>
              </a:rPr>
              <a:t>Arbeitssuchende eine Art </a:t>
            </a:r>
            <a:r>
              <a:rPr lang="de-AT" sz="1500" i="1" dirty="0" smtClean="0">
                <a:solidFill>
                  <a:srgbClr val="000000"/>
                </a:solidFill>
                <a:latin typeface="Trebuchet MS" panose="020B0603020202020204" pitchFamily="34" charset="0"/>
              </a:rPr>
              <a:t>„Bewerbungs-gespräch im Schnellverfahren“ </a:t>
            </a:r>
            <a:r>
              <a:rPr lang="de-AT" sz="1500" dirty="0" smtClean="0">
                <a:solidFill>
                  <a:srgbClr val="000000"/>
                </a:solidFill>
                <a:latin typeface="Trebuchet MS" panose="020B0603020202020204" pitchFamily="34" charset="0"/>
              </a:rPr>
              <a:t>durchlaufen </a:t>
            </a:r>
            <a:r>
              <a:rPr lang="de-AT" sz="1500" dirty="0">
                <a:solidFill>
                  <a:srgbClr val="000000"/>
                </a:solidFill>
                <a:latin typeface="Trebuchet MS" panose="020B0603020202020204" pitchFamily="34" charset="0"/>
              </a:rPr>
              <a:t>- das heißt, </a:t>
            </a:r>
            <a:r>
              <a:rPr lang="de-AT" sz="1500" dirty="0" smtClean="0">
                <a:solidFill>
                  <a:srgbClr val="000000"/>
                </a:solidFill>
                <a:latin typeface="Trebuchet MS" panose="020B0603020202020204" pitchFamily="34" charset="0"/>
              </a:rPr>
              <a:t>Sie versuchen</a:t>
            </a:r>
            <a:r>
              <a:rPr lang="de-AT" sz="1500" dirty="0">
                <a:solidFill>
                  <a:srgbClr val="000000"/>
                </a:solidFill>
                <a:latin typeface="Trebuchet MS" panose="020B0603020202020204" pitchFamily="34" charset="0"/>
              </a:rPr>
              <a:t>, sich so schnell wie möglich kennen zu lernen, um zu sehen, ob </a:t>
            </a:r>
            <a:r>
              <a:rPr lang="de-AT" sz="1500" dirty="0" smtClean="0">
                <a:solidFill>
                  <a:srgbClr val="000000"/>
                </a:solidFill>
                <a:latin typeface="Trebuchet MS" panose="020B0603020202020204" pitchFamily="34" charset="0"/>
              </a:rPr>
              <a:t>eine gemeinsame berufliche Zukunft möglich ist. Dies läuft im Sinne eines Castings ab, wo ein/e </a:t>
            </a:r>
            <a:r>
              <a:rPr lang="de-AT" sz="1500" dirty="0" err="1" smtClean="0">
                <a:solidFill>
                  <a:srgbClr val="000000"/>
                </a:solidFill>
                <a:latin typeface="Trebuchet MS" panose="020B0603020202020204" pitchFamily="34" charset="0"/>
              </a:rPr>
              <a:t>ArbeitgeberIn</a:t>
            </a:r>
            <a:r>
              <a:rPr lang="de-AT" sz="1500" dirty="0" smtClean="0">
                <a:solidFill>
                  <a:srgbClr val="000000"/>
                </a:solidFill>
                <a:latin typeface="Trebuchet MS" panose="020B0603020202020204" pitchFamily="34" charset="0"/>
              </a:rPr>
              <a:t> </a:t>
            </a:r>
            <a:r>
              <a:rPr lang="de-AT" sz="1500" dirty="0">
                <a:solidFill>
                  <a:srgbClr val="000000"/>
                </a:solidFill>
                <a:latin typeface="Trebuchet MS" panose="020B0603020202020204" pitchFamily="34" charset="0"/>
              </a:rPr>
              <a:t>potenzielle </a:t>
            </a:r>
            <a:r>
              <a:rPr lang="de-AT" sz="1500" dirty="0" err="1" smtClean="0">
                <a:solidFill>
                  <a:srgbClr val="000000"/>
                </a:solidFill>
                <a:latin typeface="Trebuchet MS" panose="020B0603020202020204" pitchFamily="34" charset="0"/>
              </a:rPr>
              <a:t>BewerberInnen</a:t>
            </a:r>
            <a:r>
              <a:rPr lang="de-AT" sz="1500" dirty="0" smtClean="0">
                <a:solidFill>
                  <a:srgbClr val="000000"/>
                </a:solidFill>
                <a:latin typeface="Trebuchet MS" panose="020B0603020202020204" pitchFamily="34" charset="0"/>
              </a:rPr>
              <a:t> </a:t>
            </a:r>
            <a:r>
              <a:rPr lang="de-AT" sz="1500" dirty="0">
                <a:solidFill>
                  <a:srgbClr val="000000"/>
                </a:solidFill>
                <a:latin typeface="Trebuchet MS" panose="020B0603020202020204" pitchFamily="34" charset="0"/>
              </a:rPr>
              <a:t>auffordert, </a:t>
            </a:r>
            <a:r>
              <a:rPr lang="de-AT" sz="1500" dirty="0" smtClean="0">
                <a:solidFill>
                  <a:srgbClr val="000000"/>
                </a:solidFill>
                <a:latin typeface="Trebuchet MS" panose="020B0603020202020204" pitchFamily="34" charset="0"/>
              </a:rPr>
              <a:t>sich näher vorzustellen und sich von den anderen </a:t>
            </a:r>
            <a:r>
              <a:rPr lang="de-AT" sz="1500" dirty="0" err="1" smtClean="0">
                <a:solidFill>
                  <a:srgbClr val="000000"/>
                </a:solidFill>
                <a:latin typeface="Trebuchet MS" panose="020B0603020202020204" pitchFamily="34" charset="0"/>
              </a:rPr>
              <a:t>BewerberInnen</a:t>
            </a:r>
            <a:r>
              <a:rPr lang="de-AT" sz="1500" dirty="0" smtClean="0">
                <a:solidFill>
                  <a:srgbClr val="000000"/>
                </a:solidFill>
                <a:latin typeface="Trebuchet MS" panose="020B0603020202020204" pitchFamily="34" charset="0"/>
              </a:rPr>
              <a:t> abzuheben. </a:t>
            </a:r>
            <a:endParaRPr lang="de-AT" sz="1500" dirty="0">
              <a:solidFill>
                <a:srgbClr val="000000"/>
              </a:solidFill>
              <a:latin typeface="Trebuchet MS" panose="020B0603020202020204" pitchFamily="34" charset="0"/>
            </a:endParaRPr>
          </a:p>
          <a:p>
            <a:endParaRPr lang="de-AT" sz="1500" dirty="0">
              <a:solidFill>
                <a:srgbClr val="000000"/>
              </a:solidFill>
              <a:latin typeface="Trebuchet MS" panose="020B0603020202020204" pitchFamily="34" charset="0"/>
            </a:endParaRPr>
          </a:p>
          <a:p>
            <a:r>
              <a:rPr lang="de-AT" sz="1500" dirty="0">
                <a:solidFill>
                  <a:srgbClr val="000000"/>
                </a:solidFill>
                <a:latin typeface="Trebuchet MS" panose="020B0603020202020204" pitchFamily="34" charset="0"/>
              </a:rPr>
              <a:t>Eine andere moderne </a:t>
            </a:r>
            <a:r>
              <a:rPr lang="de-AT" sz="1500" dirty="0" smtClean="0">
                <a:solidFill>
                  <a:srgbClr val="000000"/>
                </a:solidFill>
                <a:latin typeface="Trebuchet MS" panose="020B0603020202020204" pitchFamily="34" charset="0"/>
              </a:rPr>
              <a:t>Variante stellen sogenannte Rekrutierungstreffen dar, </a:t>
            </a:r>
            <a:r>
              <a:rPr lang="de-AT" sz="1500" dirty="0">
                <a:solidFill>
                  <a:srgbClr val="000000"/>
                </a:solidFill>
                <a:latin typeface="Trebuchet MS" panose="020B0603020202020204" pitchFamily="34" charset="0"/>
              </a:rPr>
              <a:t>die manchmal von </a:t>
            </a:r>
            <a:r>
              <a:rPr lang="de-AT" sz="1500" dirty="0" smtClean="0">
                <a:solidFill>
                  <a:srgbClr val="000000"/>
                </a:solidFill>
                <a:latin typeface="Trebuchet MS" panose="020B0603020202020204" pitchFamily="34" charset="0"/>
              </a:rPr>
              <a:t>Arbeitsagenturen </a:t>
            </a:r>
            <a:r>
              <a:rPr lang="de-AT" sz="1500" dirty="0">
                <a:solidFill>
                  <a:srgbClr val="000000"/>
                </a:solidFill>
                <a:latin typeface="Trebuchet MS" panose="020B0603020202020204" pitchFamily="34" charset="0"/>
              </a:rPr>
              <a:t>abgehalten werden. </a:t>
            </a:r>
            <a:r>
              <a:rPr lang="de-AT" sz="1500" dirty="0" smtClean="0">
                <a:solidFill>
                  <a:srgbClr val="000000"/>
                </a:solidFill>
                <a:latin typeface="Trebuchet MS" panose="020B0603020202020204" pitchFamily="34" charset="0"/>
              </a:rPr>
              <a:t>Diese sind </a:t>
            </a:r>
            <a:r>
              <a:rPr lang="de-AT" sz="1500" dirty="0">
                <a:solidFill>
                  <a:srgbClr val="000000"/>
                </a:solidFill>
                <a:latin typeface="Trebuchet MS" panose="020B0603020202020204" pitchFamily="34" charset="0"/>
              </a:rPr>
              <a:t>entweder offen für </a:t>
            </a:r>
            <a:r>
              <a:rPr lang="de-AT" sz="1500" dirty="0" smtClean="0">
                <a:solidFill>
                  <a:srgbClr val="000000"/>
                </a:solidFill>
                <a:latin typeface="Trebuchet MS" panose="020B0603020202020204" pitchFamily="34" charset="0"/>
              </a:rPr>
              <a:t>die Allgemeinheit oder stehen nur einer limitierten Zielgruppe zur Verfügung. </a:t>
            </a:r>
            <a:endParaRPr lang="de-AT" sz="1500" dirty="0">
              <a:solidFill>
                <a:srgbClr val="000000"/>
              </a:solidFill>
              <a:latin typeface="Trebuchet MS" panose="020B0603020202020204" pitchFamily="34" charset="0"/>
            </a:endParaRPr>
          </a:p>
          <a:p>
            <a:endParaRPr lang="de-AT" sz="1500" dirty="0">
              <a:solidFill>
                <a:srgbClr val="000000"/>
              </a:solidFill>
              <a:latin typeface="Trebuchet MS" panose="020B0603020202020204" pitchFamily="34" charset="0"/>
            </a:endParaRPr>
          </a:p>
          <a:p>
            <a:r>
              <a:rPr lang="de-AT" sz="1500" dirty="0">
                <a:solidFill>
                  <a:srgbClr val="000000"/>
                </a:solidFill>
                <a:latin typeface="Trebuchet MS" panose="020B0603020202020204" pitchFamily="34" charset="0"/>
              </a:rPr>
              <a:t>Eine ältere, </a:t>
            </a:r>
            <a:r>
              <a:rPr lang="de-AT" sz="1500" dirty="0" smtClean="0">
                <a:solidFill>
                  <a:srgbClr val="000000"/>
                </a:solidFill>
                <a:latin typeface="Trebuchet MS" panose="020B0603020202020204" pitchFamily="34" charset="0"/>
              </a:rPr>
              <a:t>bewährte </a:t>
            </a:r>
            <a:r>
              <a:rPr lang="de-AT" sz="1500" dirty="0">
                <a:solidFill>
                  <a:srgbClr val="000000"/>
                </a:solidFill>
                <a:latin typeface="Trebuchet MS" panose="020B0603020202020204" pitchFamily="34" charset="0"/>
              </a:rPr>
              <a:t>Methode </a:t>
            </a:r>
            <a:r>
              <a:rPr lang="de-AT" sz="1500" dirty="0" smtClean="0">
                <a:solidFill>
                  <a:srgbClr val="000000"/>
                </a:solidFill>
                <a:latin typeface="Trebuchet MS" panose="020B0603020202020204" pitchFamily="34" charset="0"/>
              </a:rPr>
              <a:t>besteht darin, </a:t>
            </a:r>
            <a:r>
              <a:rPr lang="de-AT" sz="1500" dirty="0">
                <a:solidFill>
                  <a:srgbClr val="000000"/>
                </a:solidFill>
                <a:latin typeface="Trebuchet MS" panose="020B0603020202020204" pitchFamily="34" charset="0"/>
              </a:rPr>
              <a:t>einfach </a:t>
            </a:r>
            <a:r>
              <a:rPr lang="de-AT" sz="1500" dirty="0" smtClean="0">
                <a:solidFill>
                  <a:srgbClr val="000000"/>
                </a:solidFill>
                <a:latin typeface="Trebuchet MS" panose="020B0603020202020204" pitchFamily="34" charset="0"/>
              </a:rPr>
              <a:t>im Umkreis bei Unternehmen anzufragen bzw. in der unmittelbaren bzw. im weiter entfernten Einzugsgebiet aktiv auf Stellensuche zu gehen, z.B. in Geschäften, Supermärkten, bei Banken, bei der Post, in der Hundeschule, etc.: </a:t>
            </a:r>
            <a:r>
              <a:rPr lang="de-AT" sz="1500" i="1" dirty="0" smtClean="0">
                <a:solidFill>
                  <a:srgbClr val="000000"/>
                </a:solidFill>
                <a:latin typeface="Trebuchet MS" panose="020B0603020202020204" pitchFamily="34" charset="0"/>
              </a:rPr>
              <a:t>„Sind Sie gerade auf der Suche nach neuen </a:t>
            </a:r>
            <a:r>
              <a:rPr lang="de-AT" sz="1500" i="1" dirty="0" err="1" smtClean="0">
                <a:solidFill>
                  <a:srgbClr val="000000"/>
                </a:solidFill>
                <a:latin typeface="Trebuchet MS" panose="020B0603020202020204" pitchFamily="34" charset="0"/>
              </a:rPr>
              <a:t>MitarbeiterInnen</a:t>
            </a:r>
            <a:r>
              <a:rPr lang="de-AT" sz="1500" i="1" dirty="0" smtClean="0">
                <a:solidFill>
                  <a:srgbClr val="000000"/>
                </a:solidFill>
                <a:latin typeface="Trebuchet MS" panose="020B0603020202020204" pitchFamily="34" charset="0"/>
              </a:rPr>
              <a:t>“? </a:t>
            </a:r>
            <a:endParaRPr lang="de-AT" sz="1500" i="1" dirty="0">
              <a:solidFill>
                <a:srgbClr val="000000"/>
              </a:solidFill>
              <a:latin typeface="Trebuchet MS" panose="020B0603020202020204" pitchFamily="34" charset="0"/>
            </a:endParaRPr>
          </a:p>
          <a:p>
            <a:endParaRPr lang="de-AT" sz="1500" dirty="0">
              <a:solidFill>
                <a:srgbClr val="000000"/>
              </a:solidFill>
              <a:latin typeface="Trebuchet MS" panose="020B0603020202020204" pitchFamily="34" charset="0"/>
            </a:endParaRPr>
          </a:p>
          <a:p>
            <a:r>
              <a:rPr lang="de-AT" sz="1500" dirty="0" smtClean="0">
                <a:solidFill>
                  <a:srgbClr val="000000"/>
                </a:solidFill>
                <a:latin typeface="Trebuchet MS" panose="020B0603020202020204" pitchFamily="34" charset="0"/>
              </a:rPr>
              <a:t>In diesem Modul lernen </a:t>
            </a:r>
            <a:r>
              <a:rPr lang="de-AT" sz="1500" dirty="0">
                <a:solidFill>
                  <a:srgbClr val="000000"/>
                </a:solidFill>
                <a:latin typeface="Trebuchet MS" panose="020B0603020202020204" pitchFamily="34" charset="0"/>
              </a:rPr>
              <a:t>Sie, wie Sie </a:t>
            </a:r>
            <a:r>
              <a:rPr lang="de-AT" sz="1500" dirty="0" smtClean="0">
                <a:solidFill>
                  <a:srgbClr val="000000"/>
                </a:solidFill>
                <a:latin typeface="Trebuchet MS" panose="020B0603020202020204" pitchFamily="34" charset="0"/>
              </a:rPr>
              <a:t>sich erfolgreich um einen Job bewerben und die nächste Hürde – das Bewerbungsgespräch </a:t>
            </a:r>
            <a:r>
              <a:rPr lang="de-AT" sz="1500" dirty="0" smtClean="0">
                <a:solidFill>
                  <a:srgbClr val="000000"/>
                </a:solidFill>
                <a:latin typeface="Trebuchet MS" panose="020B0603020202020204" pitchFamily="34" charset="0"/>
              </a:rPr>
              <a:t>–meistern, ganz </a:t>
            </a:r>
            <a:r>
              <a:rPr lang="de-AT" sz="1500" dirty="0" smtClean="0">
                <a:solidFill>
                  <a:srgbClr val="000000"/>
                </a:solidFill>
                <a:latin typeface="Trebuchet MS" panose="020B0603020202020204" pitchFamily="34" charset="0"/>
              </a:rPr>
              <a:t>egal um welchen Job Sie sich auch bewerben.</a:t>
            </a:r>
            <a:endParaRPr lang="en-US" sz="1500" b="0" i="0" dirty="0">
              <a:solidFill>
                <a:srgbClr val="FF0000"/>
              </a:solidFill>
              <a:effectLst/>
              <a:latin typeface="Trebuchet MS" panose="020B0603020202020204" pitchFamily="34" charset="0"/>
            </a:endParaRPr>
          </a:p>
        </p:txBody>
      </p:sp>
    </p:spTree>
    <p:extLst>
      <p:ext uri="{BB962C8B-B14F-4D97-AF65-F5344CB8AC3E}">
        <p14:creationId xmlns:p14="http://schemas.microsoft.com/office/powerpoint/2010/main" val="2275481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71FAABD5-D3EC-4368-A1DF-591E2BB45204}"/>
              </a:ext>
            </a:extLst>
          </p:cNvPr>
          <p:cNvSpPr>
            <a:spLocks noGrp="1"/>
          </p:cNvSpPr>
          <p:nvPr>
            <p:ph type="ctrTitle"/>
          </p:nvPr>
        </p:nvSpPr>
        <p:spPr/>
        <p:txBody>
          <a:bodyPr>
            <a:normAutofit/>
          </a:bodyPr>
          <a:lstStyle/>
          <a:p>
            <a:r>
              <a:rPr lang="de-DE" dirty="0" smtClean="0"/>
              <a:t>AUSFÜLLEN EINER BEWERBUNGSUNTERLAGE </a:t>
            </a:r>
            <a:endParaRPr lang="de-DE" dirty="0"/>
          </a:p>
        </p:txBody>
      </p:sp>
      <p:sp>
        <p:nvSpPr>
          <p:cNvPr id="3" name="Underrubrik 2">
            <a:extLst>
              <a:ext uri="{FF2B5EF4-FFF2-40B4-BE49-F238E27FC236}">
                <a16:creationId xmlns="" xmlns:a16="http://schemas.microsoft.com/office/drawing/2014/main" id="{F3C05AAD-9C96-4813-A732-09EDAA0E405D}"/>
              </a:ext>
            </a:extLst>
          </p:cNvPr>
          <p:cNvSpPr>
            <a:spLocks noGrp="1"/>
          </p:cNvSpPr>
          <p:nvPr>
            <p:ph type="subTitle" idx="1"/>
          </p:nvPr>
        </p:nvSpPr>
        <p:spPr/>
        <p:txBody>
          <a:bodyPr/>
          <a:lstStyle/>
          <a:p>
            <a:endParaRPr lang="sv-SE"/>
          </a:p>
        </p:txBody>
      </p:sp>
      <p:sp>
        <p:nvSpPr>
          <p:cNvPr id="4" name="Rektangel 3">
            <a:extLst>
              <a:ext uri="{FF2B5EF4-FFF2-40B4-BE49-F238E27FC236}">
                <a16:creationId xmlns="" xmlns:a16="http://schemas.microsoft.com/office/drawing/2014/main" id="{AB2B793C-E8E9-4990-BD46-8E18ED684C0C}"/>
              </a:ext>
            </a:extLst>
          </p:cNvPr>
          <p:cNvSpPr/>
          <p:nvPr/>
        </p:nvSpPr>
        <p:spPr>
          <a:xfrm>
            <a:off x="551328" y="-1102937"/>
            <a:ext cx="11645153" cy="6170920"/>
          </a:xfrm>
          <a:prstGeom prst="rect">
            <a:avLst/>
          </a:prstGeom>
        </p:spPr>
        <p:txBody>
          <a:bodyPr wrap="square">
            <a:spAutoFit/>
          </a:bodyPr>
          <a:lstStyle/>
          <a:p>
            <a:pPr marL="342900" lvl="0" indent="-342900">
              <a:spcAft>
                <a:spcPts val="0"/>
              </a:spcAft>
              <a:buFont typeface="Symbol" panose="05050102010706020507" pitchFamily="18" charset="2"/>
              <a:buChar char=""/>
              <a:tabLst>
                <a:tab pos="228600" algn="l"/>
              </a:tabLst>
            </a:pPr>
            <a:endParaRPr lang="en-US" sz="1200" dirty="0">
              <a:latin typeface="Comic Sans MS" panose="030F0702030302020204" pitchFamily="66"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endParaRPr lang="en-US" sz="1200" dirty="0">
              <a:latin typeface="Comic Sans MS" panose="030F0702030302020204" pitchFamily="66"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endParaRPr lang="en-US" sz="1200" dirty="0">
              <a:latin typeface="Comic Sans MS" panose="030F0702030302020204" pitchFamily="66"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endParaRPr lang="en-US" sz="1200" dirty="0">
              <a:latin typeface="Comic Sans MS" panose="030F0702030302020204" pitchFamily="66" charset="0"/>
              <a:ea typeface="Times New Roman" panose="02020603050405020304" pitchFamily="18" charset="0"/>
            </a:endParaRPr>
          </a:p>
          <a:p>
            <a:pPr lvl="0">
              <a:spcAft>
                <a:spcPts val="0"/>
              </a:spcAft>
              <a:tabLst>
                <a:tab pos="228600" algn="l"/>
              </a:tabLst>
            </a:pPr>
            <a:endParaRPr lang="en-US" sz="1200" dirty="0">
              <a:latin typeface="Comic Sans MS" panose="030F0702030302020204" pitchFamily="66"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endParaRPr lang="en-US" sz="1200" dirty="0">
              <a:latin typeface="Comic Sans MS" panose="030F0702030302020204" pitchFamily="66"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de-AT" sz="1350" dirty="0">
                <a:latin typeface="Trebuchet MS" panose="020B0603020202020204" pitchFamily="34" charset="0"/>
                <a:ea typeface="Times New Roman" panose="02020603050405020304" pitchFamily="18" charset="0"/>
              </a:rPr>
              <a:t>Lesen Sie das gesamte Formular sorgfältig durch, bevor Sie es ausfüllen.</a:t>
            </a:r>
          </a:p>
          <a:p>
            <a:pPr marL="342900" lvl="0" indent="-342900">
              <a:spcAft>
                <a:spcPts val="0"/>
              </a:spcAft>
              <a:buFont typeface="Symbol" panose="05050102010706020507" pitchFamily="18" charset="2"/>
              <a:buChar char=""/>
              <a:tabLst>
                <a:tab pos="228600" algn="l"/>
              </a:tabLst>
            </a:pPr>
            <a:r>
              <a:rPr lang="de-AT" sz="1350" dirty="0" smtClean="0">
                <a:latin typeface="Trebuchet MS" panose="020B0603020202020204" pitchFamily="34" charset="0"/>
                <a:ea typeface="Times New Roman" panose="02020603050405020304" pitchFamily="18" charset="0"/>
              </a:rPr>
              <a:t>Erstellen </a:t>
            </a:r>
            <a:r>
              <a:rPr lang="de-AT" sz="1350" dirty="0">
                <a:latin typeface="Trebuchet MS" panose="020B0603020202020204" pitchFamily="34" charset="0"/>
                <a:ea typeface="Times New Roman" panose="02020603050405020304" pitchFamily="18" charset="0"/>
              </a:rPr>
              <a:t>Sie </a:t>
            </a:r>
            <a:r>
              <a:rPr lang="de-AT" sz="1350" dirty="0" smtClean="0">
                <a:latin typeface="Trebuchet MS" panose="020B0603020202020204" pitchFamily="34" charset="0"/>
                <a:ea typeface="Times New Roman" panose="02020603050405020304" pitchFamily="18" charset="0"/>
              </a:rPr>
              <a:t>ein erstes Rohkonzept </a:t>
            </a:r>
            <a:r>
              <a:rPr lang="de-AT" sz="1350" dirty="0">
                <a:latin typeface="Trebuchet MS" panose="020B0603020202020204" pitchFamily="34" charset="0"/>
                <a:ea typeface="Times New Roman" panose="02020603050405020304" pitchFamily="18" charset="0"/>
              </a:rPr>
              <a:t>und bitten Sie </a:t>
            </a:r>
            <a:r>
              <a:rPr lang="de-AT" sz="1350" dirty="0" smtClean="0">
                <a:latin typeface="Trebuchet MS" panose="020B0603020202020204" pitchFamily="34" charset="0"/>
                <a:ea typeface="Times New Roman" panose="02020603050405020304" pitchFamily="18" charset="0"/>
              </a:rPr>
              <a:t>jemanden darum, dieses </a:t>
            </a:r>
            <a:r>
              <a:rPr lang="de-AT" sz="1350" dirty="0">
                <a:latin typeface="Trebuchet MS" panose="020B0603020202020204" pitchFamily="34" charset="0"/>
                <a:ea typeface="Times New Roman" panose="02020603050405020304" pitchFamily="18" charset="0"/>
              </a:rPr>
              <a:t>zu überprüfen.</a:t>
            </a:r>
          </a:p>
          <a:p>
            <a:pPr marL="342900" lvl="0" indent="-342900">
              <a:spcAft>
                <a:spcPts val="0"/>
              </a:spcAft>
              <a:buFont typeface="Symbol" panose="05050102010706020507" pitchFamily="18" charset="2"/>
              <a:buChar char=""/>
              <a:tabLst>
                <a:tab pos="228600" algn="l"/>
              </a:tabLst>
            </a:pPr>
            <a:r>
              <a:rPr lang="de-AT" sz="1350" dirty="0" smtClean="0">
                <a:latin typeface="Trebuchet MS" panose="020B0603020202020204" pitchFamily="34" charset="0"/>
                <a:ea typeface="Times New Roman" panose="02020603050405020304" pitchFamily="18" charset="0"/>
              </a:rPr>
              <a:t>Verwenden Sie adäquate Formulierungen und korrekte Rechtschreibung; verwenden Sie am besten schwarze Schriftfarben.</a:t>
            </a:r>
          </a:p>
          <a:p>
            <a:pPr marL="342900" lvl="0" indent="-342900">
              <a:spcAft>
                <a:spcPts val="0"/>
              </a:spcAft>
              <a:buFont typeface="Symbol" panose="05050102010706020507" pitchFamily="18" charset="2"/>
              <a:buChar char=""/>
              <a:tabLst>
                <a:tab pos="228600" algn="l"/>
              </a:tabLst>
            </a:pPr>
            <a:r>
              <a:rPr lang="de-AT" sz="1350" dirty="0" smtClean="0">
                <a:latin typeface="Trebuchet MS" panose="020B0603020202020204" pitchFamily="34" charset="0"/>
                <a:ea typeface="Times New Roman" panose="02020603050405020304" pitchFamily="18" charset="0"/>
              </a:rPr>
              <a:t>Befolgen </a:t>
            </a:r>
            <a:r>
              <a:rPr lang="de-AT" sz="1350" dirty="0">
                <a:latin typeface="Trebuchet MS" panose="020B0603020202020204" pitchFamily="34" charset="0"/>
                <a:ea typeface="Times New Roman" panose="02020603050405020304" pitchFamily="18" charset="0"/>
              </a:rPr>
              <a:t>Sie die Anweisungen genau, </a:t>
            </a:r>
            <a:r>
              <a:rPr lang="de-AT" sz="1350" dirty="0" smtClean="0">
                <a:latin typeface="Trebuchet MS" panose="020B0603020202020204" pitchFamily="34" charset="0"/>
                <a:ea typeface="Times New Roman" panose="02020603050405020304" pitchFamily="18" charset="0"/>
              </a:rPr>
              <a:t>bei einigen </a:t>
            </a:r>
            <a:r>
              <a:rPr lang="de-AT" sz="1350" dirty="0">
                <a:latin typeface="Trebuchet MS" panose="020B0603020202020204" pitchFamily="34" charset="0"/>
                <a:ea typeface="Times New Roman" panose="02020603050405020304" pitchFamily="18" charset="0"/>
              </a:rPr>
              <a:t>Abschnitten </a:t>
            </a:r>
            <a:r>
              <a:rPr lang="de-AT" sz="1350" dirty="0" smtClean="0">
                <a:latin typeface="Trebuchet MS" panose="020B0603020202020204" pitchFamily="34" charset="0"/>
                <a:ea typeface="Times New Roman" panose="02020603050405020304" pitchFamily="18" charset="0"/>
              </a:rPr>
              <a:t>könnten </a:t>
            </a:r>
            <a:r>
              <a:rPr lang="de-AT" sz="1350" dirty="0" err="1" smtClean="0">
                <a:latin typeface="Trebuchet MS" panose="020B0603020202020204" pitchFamily="34" charset="0"/>
                <a:ea typeface="Times New Roman" panose="02020603050405020304" pitchFamily="18" charset="0"/>
              </a:rPr>
              <a:t>GROßBUCHSTABEN</a:t>
            </a:r>
            <a:r>
              <a:rPr lang="de-AT" sz="1350" dirty="0" smtClean="0">
                <a:latin typeface="Trebuchet MS" panose="020B0603020202020204" pitchFamily="34" charset="0"/>
                <a:ea typeface="Times New Roman" panose="02020603050405020304" pitchFamily="18" charset="0"/>
              </a:rPr>
              <a:t> erforderlich sein.</a:t>
            </a:r>
            <a:endParaRPr lang="de-AT" sz="1350" dirty="0">
              <a:latin typeface="Trebuchet MS" panose="020B060302020202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de-AT" sz="1350" dirty="0">
                <a:latin typeface="Trebuchet MS" panose="020B0603020202020204" pitchFamily="34" charset="0"/>
                <a:ea typeface="Times New Roman" panose="02020603050405020304" pitchFamily="18" charset="0"/>
              </a:rPr>
              <a:t>Beantworten Sie </a:t>
            </a:r>
            <a:r>
              <a:rPr lang="de-AT" sz="1350" dirty="0" smtClean="0">
                <a:latin typeface="Trebuchet MS" panose="020B0603020202020204" pitchFamily="34" charset="0"/>
                <a:ea typeface="Times New Roman" panose="02020603050405020304" pitchFamily="18" charset="0"/>
              </a:rPr>
              <a:t>alle </a:t>
            </a:r>
            <a:r>
              <a:rPr lang="de-AT" sz="1350" dirty="0">
                <a:latin typeface="Trebuchet MS" panose="020B0603020202020204" pitchFamily="34" charset="0"/>
                <a:ea typeface="Times New Roman" panose="02020603050405020304" pitchFamily="18" charset="0"/>
              </a:rPr>
              <a:t>Fragen vollständig und </a:t>
            </a:r>
            <a:r>
              <a:rPr lang="de-AT" sz="1350" dirty="0" smtClean="0">
                <a:latin typeface="Trebuchet MS" panose="020B0603020202020204" pitchFamily="34" charset="0"/>
                <a:ea typeface="Times New Roman" panose="02020603050405020304" pitchFamily="18" charset="0"/>
              </a:rPr>
              <a:t>formulieren Sie, wo immer möglich, Sätze</a:t>
            </a:r>
            <a:r>
              <a:rPr lang="de-AT" sz="1350" dirty="0">
                <a:latin typeface="Trebuchet MS" panose="020B0603020202020204" pitchFamily="34" charset="0"/>
                <a:ea typeface="Times New Roman" panose="02020603050405020304" pitchFamily="18" charset="0"/>
              </a:rPr>
              <a:t>.</a:t>
            </a:r>
          </a:p>
          <a:p>
            <a:pPr marL="342900" lvl="0" indent="-342900">
              <a:spcAft>
                <a:spcPts val="0"/>
              </a:spcAft>
              <a:buFont typeface="Symbol" panose="05050102010706020507" pitchFamily="18" charset="2"/>
              <a:buChar char=""/>
              <a:tabLst>
                <a:tab pos="228600" algn="l"/>
              </a:tabLst>
            </a:pPr>
            <a:r>
              <a:rPr lang="de-AT" sz="1350" dirty="0" smtClean="0">
                <a:latin typeface="Trebuchet MS" panose="020B0603020202020204" pitchFamily="34" charset="0"/>
                <a:ea typeface="Times New Roman" panose="02020603050405020304" pitchFamily="18" charset="0"/>
              </a:rPr>
              <a:t>Tragen </a:t>
            </a:r>
            <a:r>
              <a:rPr lang="de-AT" sz="1350" dirty="0">
                <a:latin typeface="Trebuchet MS" panose="020B0603020202020204" pitchFamily="34" charset="0"/>
                <a:ea typeface="Times New Roman" panose="02020603050405020304" pitchFamily="18" charset="0"/>
              </a:rPr>
              <a:t>Sie Ihre </a:t>
            </a:r>
            <a:r>
              <a:rPr lang="de-AT" sz="1350" dirty="0" smtClean="0">
                <a:latin typeface="Trebuchet MS" panose="020B0603020202020204" pitchFamily="34" charset="0"/>
                <a:ea typeface="Times New Roman" panose="02020603050405020304" pitchFamily="18" charset="0"/>
              </a:rPr>
              <a:t>vollständige Adresse ein und </a:t>
            </a:r>
            <a:r>
              <a:rPr lang="de-AT" sz="1350" dirty="0">
                <a:latin typeface="Trebuchet MS" panose="020B0603020202020204" pitchFamily="34" charset="0"/>
                <a:ea typeface="Times New Roman" panose="02020603050405020304" pitchFamily="18" charset="0"/>
              </a:rPr>
              <a:t>vergessen Sie nicht </a:t>
            </a:r>
            <a:r>
              <a:rPr lang="de-AT" sz="1350" dirty="0" smtClean="0">
                <a:latin typeface="Trebuchet MS" panose="020B0603020202020204" pitchFamily="34" charset="0"/>
                <a:ea typeface="Times New Roman" panose="02020603050405020304" pitchFamily="18" charset="0"/>
              </a:rPr>
              <a:t>Ihre Postleitzahl anzugeben. </a:t>
            </a:r>
            <a:endParaRPr lang="de-AT" sz="1350" dirty="0">
              <a:latin typeface="Trebuchet MS" panose="020B060302020202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de-AT" sz="1350" dirty="0">
                <a:latin typeface="Trebuchet MS" panose="020B0603020202020204" pitchFamily="34" charset="0"/>
                <a:ea typeface="Times New Roman" panose="02020603050405020304" pitchFamily="18" charset="0"/>
              </a:rPr>
              <a:t>Stellen Sie sicher, dass Sie alle </a:t>
            </a:r>
            <a:r>
              <a:rPr lang="de-AT" sz="1350" dirty="0" smtClean="0">
                <a:latin typeface="Trebuchet MS" panose="020B0603020202020204" pitchFamily="34" charset="0"/>
                <a:ea typeface="Times New Roman" panose="02020603050405020304" pitchFamily="18" charset="0"/>
              </a:rPr>
              <a:t>Ihre absolvierten Kurse/Weiterbildungen </a:t>
            </a:r>
            <a:r>
              <a:rPr lang="de-AT" sz="1350" dirty="0">
                <a:latin typeface="Trebuchet MS" panose="020B0603020202020204" pitchFamily="34" charset="0"/>
                <a:ea typeface="Times New Roman" panose="02020603050405020304" pitchFamily="18" charset="0"/>
              </a:rPr>
              <a:t>und </a:t>
            </a:r>
            <a:r>
              <a:rPr lang="de-AT" sz="1350" dirty="0" smtClean="0">
                <a:latin typeface="Trebuchet MS" panose="020B0603020202020204" pitchFamily="34" charset="0"/>
                <a:ea typeface="Times New Roman" panose="02020603050405020304" pitchFamily="18" charset="0"/>
              </a:rPr>
              <a:t>erlangten Qualifikationen </a:t>
            </a:r>
            <a:r>
              <a:rPr lang="de-AT" sz="1350" dirty="0">
                <a:latin typeface="Trebuchet MS" panose="020B0603020202020204" pitchFamily="34" charset="0"/>
                <a:ea typeface="Times New Roman" panose="02020603050405020304" pitchFamily="18" charset="0"/>
              </a:rPr>
              <a:t>aufgelistet haben. </a:t>
            </a:r>
            <a:r>
              <a:rPr lang="de-AT" sz="1350" dirty="0" smtClean="0">
                <a:latin typeface="Trebuchet MS" panose="020B0603020202020204" pitchFamily="34" charset="0"/>
                <a:ea typeface="Times New Roman" panose="02020603050405020304" pitchFamily="18" charset="0"/>
              </a:rPr>
              <a:t>                                                     Erwähnen Sie auch bereits bestandene oder bevorstehende Prüfungen und geben </a:t>
            </a:r>
            <a:r>
              <a:rPr lang="de-AT" sz="1350" dirty="0">
                <a:latin typeface="Trebuchet MS" panose="020B0603020202020204" pitchFamily="34" charset="0"/>
                <a:ea typeface="Times New Roman" panose="02020603050405020304" pitchFamily="18" charset="0"/>
              </a:rPr>
              <a:t>Sie </a:t>
            </a:r>
            <a:r>
              <a:rPr lang="de-AT" sz="1350" dirty="0" smtClean="0">
                <a:latin typeface="Trebuchet MS" panose="020B0603020202020204" pitchFamily="34" charset="0"/>
                <a:ea typeface="Times New Roman" panose="02020603050405020304" pitchFamily="18" charset="0"/>
              </a:rPr>
              <a:t>die erhaltenen Noten, </a:t>
            </a:r>
            <a:r>
              <a:rPr lang="de-AT" sz="1350" dirty="0">
                <a:latin typeface="Trebuchet MS" panose="020B0603020202020204" pitchFamily="34" charset="0"/>
                <a:ea typeface="Times New Roman" panose="02020603050405020304" pitchFamily="18" charset="0"/>
              </a:rPr>
              <a:t>falls </a:t>
            </a:r>
            <a:r>
              <a:rPr lang="de-AT" sz="1350" dirty="0" smtClean="0">
                <a:latin typeface="Trebuchet MS" panose="020B0603020202020204" pitchFamily="34" charset="0"/>
                <a:ea typeface="Times New Roman" panose="02020603050405020304" pitchFamily="18" charset="0"/>
              </a:rPr>
              <a:t>bekannt, an.</a:t>
            </a:r>
            <a:endParaRPr lang="de-AT" sz="1350" dirty="0">
              <a:latin typeface="Trebuchet MS" panose="020B060302020202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de-AT" sz="1350" dirty="0" smtClean="0">
                <a:latin typeface="Trebuchet MS" panose="020B0603020202020204" pitchFamily="34" charset="0"/>
                <a:ea typeface="Times New Roman" panose="02020603050405020304" pitchFamily="18" charset="0"/>
              </a:rPr>
              <a:t>Vervollständigen </a:t>
            </a:r>
            <a:r>
              <a:rPr lang="de-AT" sz="1350" dirty="0">
                <a:latin typeface="Trebuchet MS" panose="020B0603020202020204" pitchFamily="34" charset="0"/>
                <a:ea typeface="Times New Roman" panose="02020603050405020304" pitchFamily="18" charset="0"/>
              </a:rPr>
              <a:t>Sie den </a:t>
            </a:r>
            <a:r>
              <a:rPr lang="de-AT" sz="1350" dirty="0" smtClean="0">
                <a:latin typeface="Trebuchet MS" panose="020B0603020202020204" pitchFamily="34" charset="0"/>
                <a:ea typeface="Times New Roman" panose="02020603050405020304" pitchFamily="18" charset="0"/>
              </a:rPr>
              <a:t>Abschnitt bezüglich Ihrer </a:t>
            </a:r>
            <a:r>
              <a:rPr lang="de-AT" sz="1350" dirty="0">
                <a:latin typeface="Trebuchet MS" panose="020B0603020202020204" pitchFamily="34" charset="0"/>
                <a:ea typeface="Times New Roman" panose="02020603050405020304" pitchFamily="18" charset="0"/>
              </a:rPr>
              <a:t>früheren </a:t>
            </a:r>
            <a:r>
              <a:rPr lang="de-AT" sz="1350" dirty="0" smtClean="0">
                <a:latin typeface="Trebuchet MS" panose="020B0603020202020204" pitchFamily="34" charset="0"/>
                <a:ea typeface="Times New Roman" panose="02020603050405020304" pitchFamily="18" charset="0"/>
              </a:rPr>
              <a:t>Beschäftigung/en, </a:t>
            </a:r>
            <a:r>
              <a:rPr lang="de-AT" sz="1350" dirty="0">
                <a:latin typeface="Trebuchet MS" panose="020B0603020202020204" pitchFamily="34" charset="0"/>
                <a:ea typeface="Times New Roman" panose="02020603050405020304" pitchFamily="18" charset="0"/>
              </a:rPr>
              <a:t>indem Sie </a:t>
            </a:r>
            <a:r>
              <a:rPr lang="de-AT" sz="1350" dirty="0" smtClean="0">
                <a:latin typeface="Trebuchet MS" panose="020B0603020202020204" pitchFamily="34" charset="0"/>
                <a:ea typeface="Times New Roman" panose="02020603050405020304" pitchFamily="18" charset="0"/>
              </a:rPr>
              <a:t>Arbeitsstellen, Teilzeitjobs</a:t>
            </a:r>
            <a:r>
              <a:rPr lang="de-AT" sz="1350" dirty="0">
                <a:latin typeface="Trebuchet MS" panose="020B0603020202020204" pitchFamily="34" charset="0"/>
                <a:ea typeface="Times New Roman" panose="02020603050405020304" pitchFamily="18" charset="0"/>
              </a:rPr>
              <a:t>, </a:t>
            </a:r>
            <a:r>
              <a:rPr lang="de-AT" sz="1350" dirty="0" smtClean="0">
                <a:latin typeface="Trebuchet MS" panose="020B0603020202020204" pitchFamily="34" charset="0"/>
                <a:ea typeface="Times New Roman" panose="02020603050405020304" pitchFamily="18" charset="0"/>
              </a:rPr>
              <a:t>bezahlte                             oder freiwillige Tätigkeiten sowie </a:t>
            </a:r>
            <a:r>
              <a:rPr lang="de-AT" sz="1350" dirty="0">
                <a:latin typeface="Trebuchet MS" panose="020B0603020202020204" pitchFamily="34" charset="0"/>
                <a:ea typeface="Times New Roman" panose="02020603050405020304" pitchFamily="18" charset="0"/>
              </a:rPr>
              <a:t>Ihre </a:t>
            </a:r>
            <a:r>
              <a:rPr lang="de-AT" sz="1350" dirty="0" smtClean="0">
                <a:latin typeface="Trebuchet MS" panose="020B0603020202020204" pitchFamily="34" charset="0"/>
                <a:ea typeface="Times New Roman" panose="02020603050405020304" pitchFamily="18" charset="0"/>
              </a:rPr>
              <a:t>Praktikumsstelle/n angeben. </a:t>
            </a:r>
          </a:p>
          <a:p>
            <a:pPr marL="342900" lvl="0" indent="-342900">
              <a:spcAft>
                <a:spcPts val="0"/>
              </a:spcAft>
              <a:buFont typeface="Symbol" panose="05050102010706020507" pitchFamily="18" charset="2"/>
              <a:buChar char=""/>
              <a:tabLst>
                <a:tab pos="228600" algn="l"/>
              </a:tabLst>
            </a:pPr>
            <a:r>
              <a:rPr lang="de-AT" sz="1350" dirty="0" smtClean="0">
                <a:latin typeface="Trebuchet MS" panose="020B0603020202020204" pitchFamily="34" charset="0"/>
                <a:ea typeface="Times New Roman" panose="02020603050405020304" pitchFamily="18" charset="0"/>
              </a:rPr>
              <a:t>Erwähnen Sie jene Aktivitäten, denen Sie sich gerne in Ihrer Freizeit widmen im Abschnitt Interessen und Aktivitäten.</a:t>
            </a:r>
          </a:p>
          <a:p>
            <a:pPr marL="342900" lvl="0" indent="-342900">
              <a:spcAft>
                <a:spcPts val="0"/>
              </a:spcAft>
              <a:buFont typeface="Symbol" panose="05050102010706020507" pitchFamily="18" charset="2"/>
              <a:buChar char=""/>
              <a:tabLst>
                <a:tab pos="228600" algn="l"/>
              </a:tabLst>
            </a:pPr>
            <a:r>
              <a:rPr lang="de-AT" sz="1350" dirty="0" smtClean="0">
                <a:latin typeface="Trebuchet MS" panose="020B0603020202020204" pitchFamily="34" charset="0"/>
                <a:ea typeface="Times New Roman" panose="02020603050405020304" pitchFamily="18" charset="0"/>
              </a:rPr>
              <a:t>Nutzen </a:t>
            </a:r>
            <a:r>
              <a:rPr lang="de-AT" sz="1350" dirty="0">
                <a:latin typeface="Trebuchet MS" panose="020B0603020202020204" pitchFamily="34" charset="0"/>
                <a:ea typeface="Times New Roman" panose="02020603050405020304" pitchFamily="18" charset="0"/>
              </a:rPr>
              <a:t>Sie die Gelegenheit, um </a:t>
            </a:r>
            <a:r>
              <a:rPr lang="de-AT" sz="1350" dirty="0" smtClean="0">
                <a:latin typeface="Trebuchet MS" panose="020B0603020202020204" pitchFamily="34" charset="0"/>
                <a:ea typeface="Times New Roman" panose="02020603050405020304" pitchFamily="18" charset="0"/>
              </a:rPr>
              <a:t>sich selbst im Abschnitt zusätzliche Informationen positiv und innovativ darzustellen. Versuchen                  Sie</a:t>
            </a:r>
            <a:r>
              <a:rPr lang="de-AT" sz="1350" dirty="0">
                <a:latin typeface="Trebuchet MS" panose="020B0603020202020204" pitchFamily="34" charset="0"/>
                <a:ea typeface="Times New Roman" panose="02020603050405020304" pitchFamily="18" charset="0"/>
              </a:rPr>
              <a:t>, Ihre Stärken </a:t>
            </a:r>
            <a:r>
              <a:rPr lang="de-AT" sz="1350" dirty="0" smtClean="0">
                <a:latin typeface="Trebuchet MS" panose="020B0603020202020204" pitchFamily="34" charset="0"/>
                <a:ea typeface="Times New Roman" panose="02020603050405020304" pitchFamily="18" charset="0"/>
              </a:rPr>
              <a:t>hervorzuheben und diese mit </a:t>
            </a:r>
            <a:r>
              <a:rPr lang="de-AT" sz="1350" dirty="0">
                <a:latin typeface="Trebuchet MS" panose="020B0603020202020204" pitchFamily="34" charset="0"/>
                <a:ea typeface="Times New Roman" panose="02020603050405020304" pitchFamily="18" charset="0"/>
              </a:rPr>
              <a:t>den </a:t>
            </a:r>
            <a:r>
              <a:rPr lang="de-AT" sz="1350" dirty="0" smtClean="0">
                <a:latin typeface="Trebuchet MS" panose="020B0603020202020204" pitchFamily="34" charset="0"/>
                <a:ea typeface="Times New Roman" panose="02020603050405020304" pitchFamily="18" charset="0"/>
              </a:rPr>
              <a:t>Kompetenzen </a:t>
            </a:r>
            <a:r>
              <a:rPr lang="de-AT" sz="1350" dirty="0">
                <a:latin typeface="Trebuchet MS" panose="020B0603020202020204" pitchFamily="34" charset="0"/>
                <a:ea typeface="Times New Roman" panose="02020603050405020304" pitchFamily="18" charset="0"/>
              </a:rPr>
              <a:t>und Qualitäten zu verbinden, nach denen </a:t>
            </a:r>
            <a:r>
              <a:rPr lang="de-AT" sz="1350" dirty="0" smtClean="0">
                <a:latin typeface="Trebuchet MS" panose="020B0603020202020204" pitchFamily="34" charset="0"/>
                <a:ea typeface="Times New Roman" panose="02020603050405020304" pitchFamily="18" charset="0"/>
              </a:rPr>
              <a:t>der/die </a:t>
            </a:r>
            <a:r>
              <a:rPr lang="de-AT" sz="1350" dirty="0" err="1" smtClean="0">
                <a:latin typeface="Trebuchet MS" panose="020B0603020202020204" pitchFamily="34" charset="0"/>
                <a:ea typeface="Times New Roman" panose="02020603050405020304" pitchFamily="18" charset="0"/>
              </a:rPr>
              <a:t>ArbeitgeberIn</a:t>
            </a:r>
            <a:r>
              <a:rPr lang="de-AT" sz="1350" dirty="0" smtClean="0">
                <a:latin typeface="Trebuchet MS" panose="020B0603020202020204" pitchFamily="34" charset="0"/>
                <a:ea typeface="Times New Roman" panose="02020603050405020304" pitchFamily="18" charset="0"/>
              </a:rPr>
              <a:t>                    in der/den ausgeschriebenen Stelle/n </a:t>
            </a:r>
            <a:r>
              <a:rPr lang="de-AT" sz="1350" dirty="0">
                <a:latin typeface="Trebuchet MS" panose="020B0603020202020204" pitchFamily="34" charset="0"/>
                <a:ea typeface="Times New Roman" panose="02020603050405020304" pitchFamily="18" charset="0"/>
              </a:rPr>
              <a:t>sucht</a:t>
            </a:r>
            <a:r>
              <a:rPr lang="de-AT" sz="1350" dirty="0" smtClean="0">
                <a:latin typeface="Trebuchet MS" panose="020B0603020202020204" pitchFamily="34" charset="0"/>
                <a:ea typeface="Times New Roman" panose="02020603050405020304" pitchFamily="18" charset="0"/>
              </a:rPr>
              <a:t>. </a:t>
            </a:r>
            <a:endParaRPr lang="de-AT" sz="1350" dirty="0">
              <a:latin typeface="Trebuchet MS" panose="020B060302020202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de-AT" sz="1350" dirty="0">
                <a:latin typeface="Trebuchet MS" panose="020B0603020202020204" pitchFamily="34" charset="0"/>
                <a:ea typeface="Times New Roman" panose="02020603050405020304" pitchFamily="18" charset="0"/>
              </a:rPr>
              <a:t>Überprüfen </a:t>
            </a:r>
            <a:r>
              <a:rPr lang="de-AT" sz="1350" dirty="0" smtClean="0">
                <a:latin typeface="Trebuchet MS" panose="020B0603020202020204" pitchFamily="34" charset="0"/>
                <a:ea typeface="Times New Roman" panose="02020603050405020304" pitchFamily="18" charset="0"/>
              </a:rPr>
              <a:t>Sie nun Ihre Bewerbungsunterlagen auf Korrektheit und etwaige Rechtschreibfehler. </a:t>
            </a:r>
            <a:endParaRPr lang="de-AT" sz="1350" dirty="0">
              <a:latin typeface="Trebuchet MS" panose="020B060302020202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de-AT" sz="1350" dirty="0">
                <a:latin typeface="Trebuchet MS" panose="020B0603020202020204" pitchFamily="34" charset="0"/>
                <a:ea typeface="Times New Roman" panose="02020603050405020304" pitchFamily="18" charset="0"/>
              </a:rPr>
              <a:t>Bewahren Sie eine Kopie Ihres Bewerbungsformulars zur späteren Einsichtnahme auf.</a:t>
            </a:r>
          </a:p>
          <a:p>
            <a:pPr marL="342900" lvl="0" indent="-342900">
              <a:spcAft>
                <a:spcPts val="0"/>
              </a:spcAft>
              <a:buFont typeface="Symbol" panose="05050102010706020507" pitchFamily="18" charset="2"/>
              <a:buChar char=""/>
              <a:tabLst>
                <a:tab pos="228600" algn="l"/>
              </a:tabLst>
            </a:pPr>
            <a:r>
              <a:rPr lang="de-AT" sz="1350" dirty="0">
                <a:latin typeface="Trebuchet MS" panose="020B0603020202020204" pitchFamily="34" charset="0"/>
                <a:ea typeface="Times New Roman" panose="02020603050405020304" pitchFamily="18" charset="0"/>
              </a:rPr>
              <a:t>Verwenden Sie Ihren persönlichen </a:t>
            </a:r>
            <a:r>
              <a:rPr lang="de-AT" sz="1350" dirty="0" smtClean="0">
                <a:latin typeface="Trebuchet MS" panose="020B0603020202020204" pitchFamily="34" charset="0"/>
                <a:ea typeface="Times New Roman" panose="02020603050405020304" pitchFamily="18" charset="0"/>
              </a:rPr>
              <a:t>Bildungsverlauf </a:t>
            </a:r>
            <a:r>
              <a:rPr lang="de-AT" sz="1350" dirty="0">
                <a:latin typeface="Trebuchet MS" panose="020B0603020202020204" pitchFamily="34" charset="0"/>
                <a:ea typeface="Times New Roman" panose="02020603050405020304" pitchFamily="18" charset="0"/>
              </a:rPr>
              <a:t>/ </a:t>
            </a:r>
            <a:r>
              <a:rPr lang="de-AT" sz="1350" dirty="0" smtClean="0">
                <a:latin typeface="Trebuchet MS" panose="020B0603020202020204" pitchFamily="34" charset="0"/>
                <a:ea typeface="Times New Roman" panose="02020603050405020304" pitchFamily="18" charset="0"/>
              </a:rPr>
              <a:t>Ihren Ausbildungsfortschritt und Ihr Entwurfskonzept, da diese Ihnen beim                               Ausfüllen und Vervollständigen der Bewerbungsunterlagen helfen</a:t>
            </a:r>
            <a:r>
              <a:rPr lang="de-AT" sz="1350" dirty="0">
                <a:latin typeface="Trebuchet MS" panose="020B0603020202020204" pitchFamily="34" charset="0"/>
                <a:ea typeface="Times New Roman" panose="02020603050405020304" pitchFamily="18" charset="0"/>
              </a:rPr>
              <a:t>.</a:t>
            </a:r>
          </a:p>
          <a:p>
            <a:pPr marL="342900" lvl="0" indent="-342900">
              <a:spcAft>
                <a:spcPts val="0"/>
              </a:spcAft>
              <a:buFont typeface="Symbol" panose="05050102010706020507" pitchFamily="18" charset="2"/>
              <a:buChar char=""/>
              <a:tabLst>
                <a:tab pos="228600" algn="l"/>
              </a:tabLst>
            </a:pPr>
            <a:r>
              <a:rPr lang="de-AT" sz="1350" dirty="0" smtClean="0">
                <a:latin typeface="Trebuchet MS" panose="020B0603020202020204" pitchFamily="34" charset="0"/>
                <a:ea typeface="Times New Roman" panose="02020603050405020304" pitchFamily="18" charset="0"/>
              </a:rPr>
              <a:t>Versenden </a:t>
            </a:r>
            <a:r>
              <a:rPr lang="de-AT" sz="1350" dirty="0">
                <a:latin typeface="Trebuchet MS" panose="020B0603020202020204" pitchFamily="34" charset="0"/>
                <a:ea typeface="Times New Roman" panose="02020603050405020304" pitchFamily="18" charset="0"/>
              </a:rPr>
              <a:t>Sie </a:t>
            </a:r>
            <a:r>
              <a:rPr lang="de-AT" sz="1350" dirty="0" smtClean="0">
                <a:latin typeface="Trebuchet MS" panose="020B0603020202020204" pitchFamily="34" charset="0"/>
                <a:ea typeface="Times New Roman" panose="02020603050405020304" pitchFamily="18" charset="0"/>
              </a:rPr>
              <a:t>nach erfolgter Überprüfung Ihre Bewerbungsunterlagen umgehend - oft gibt es Fristen, die für das Abschicken                                  einer Bewerbung einzuhalten sind. </a:t>
            </a:r>
            <a:endParaRPr lang="de-AT" sz="1350" dirty="0">
              <a:latin typeface="Trebuchet MS" panose="020B060302020202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de-AT" sz="1350" dirty="0">
                <a:latin typeface="Trebuchet MS" panose="020B0603020202020204" pitchFamily="34" charset="0"/>
                <a:ea typeface="Times New Roman" panose="02020603050405020304" pitchFamily="18" charset="0"/>
              </a:rPr>
              <a:t>Hinterlassen Sie </a:t>
            </a:r>
            <a:r>
              <a:rPr lang="de-AT" sz="1350" dirty="0" smtClean="0">
                <a:latin typeface="Trebuchet MS" panose="020B0603020202020204" pitchFamily="34" charset="0"/>
                <a:ea typeface="Times New Roman" panose="02020603050405020304" pitchFamily="18" charset="0"/>
              </a:rPr>
              <a:t>keine Lücken oder zu viele Leerzeichen und vermeiden Sie Formulierungen wie `nicht zutreffend´ (</a:t>
            </a:r>
            <a:r>
              <a:rPr lang="de-AT" sz="1350" dirty="0">
                <a:latin typeface="Trebuchet MS" panose="020B0603020202020204" pitchFamily="34" charset="0"/>
                <a:ea typeface="Times New Roman" panose="02020603050405020304" pitchFamily="18" charset="0"/>
              </a:rPr>
              <a:t>N / A) </a:t>
            </a:r>
            <a:r>
              <a:rPr lang="de-AT" sz="1350" dirty="0" smtClean="0">
                <a:latin typeface="Trebuchet MS" panose="020B0603020202020204" pitchFamily="34" charset="0"/>
                <a:ea typeface="Times New Roman" panose="02020603050405020304" pitchFamily="18" charset="0"/>
              </a:rPr>
              <a:t>oder                          `keine Antwort´, wenn Dinge nicht </a:t>
            </a:r>
            <a:r>
              <a:rPr lang="de-AT" sz="1350" dirty="0">
                <a:latin typeface="Trebuchet MS" panose="020B0603020202020204" pitchFamily="34" charset="0"/>
                <a:ea typeface="Times New Roman" panose="02020603050405020304" pitchFamily="18" charset="0"/>
              </a:rPr>
              <a:t>auf Sie zutreffen</a:t>
            </a:r>
            <a:r>
              <a:rPr lang="de-AT" sz="1350" dirty="0" smtClean="0">
                <a:latin typeface="Trebuchet MS" panose="020B0603020202020204" pitchFamily="34" charset="0"/>
                <a:ea typeface="Times New Roman" panose="02020603050405020304" pitchFamily="18" charset="0"/>
              </a:rPr>
              <a:t>. </a:t>
            </a:r>
          </a:p>
          <a:p>
            <a:pPr lvl="0">
              <a:spcAft>
                <a:spcPts val="0"/>
              </a:spcAft>
              <a:tabLst>
                <a:tab pos="228600" algn="l"/>
              </a:tabLst>
            </a:pPr>
            <a:endParaRPr lang="de-AT" sz="1500" dirty="0">
              <a:latin typeface="Comic Sans MS" panose="030F0702030302020204" pitchFamily="66" charset="0"/>
              <a:ea typeface="Times New Roman" panose="02020603050405020304" pitchFamily="18" charset="0"/>
            </a:endParaRPr>
          </a:p>
        </p:txBody>
      </p:sp>
    </p:spTree>
    <p:extLst>
      <p:ext uri="{BB962C8B-B14F-4D97-AF65-F5344CB8AC3E}">
        <p14:creationId xmlns:p14="http://schemas.microsoft.com/office/powerpoint/2010/main" val="1564810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E89E01D6-E54D-4FBB-91BC-14ACE328CA1C}"/>
              </a:ext>
            </a:extLst>
          </p:cNvPr>
          <p:cNvSpPr>
            <a:spLocks noGrp="1"/>
          </p:cNvSpPr>
          <p:nvPr>
            <p:ph type="ctrTitle"/>
          </p:nvPr>
        </p:nvSpPr>
        <p:spPr>
          <a:xfrm>
            <a:off x="457200" y="4960137"/>
            <a:ext cx="7631723" cy="1463040"/>
          </a:xfrm>
        </p:spPr>
        <p:txBody>
          <a:bodyPr/>
          <a:lstStyle/>
          <a:p>
            <a:r>
              <a:rPr lang="de-DE" dirty="0"/>
              <a:t>Checkliste für einen Lebenslauf</a:t>
            </a:r>
            <a:endParaRPr lang="sv-SE" dirty="0"/>
          </a:p>
        </p:txBody>
      </p:sp>
      <p:sp>
        <p:nvSpPr>
          <p:cNvPr id="3" name="Underrubrik 2">
            <a:extLst>
              <a:ext uri="{FF2B5EF4-FFF2-40B4-BE49-F238E27FC236}">
                <a16:creationId xmlns="" xmlns:a16="http://schemas.microsoft.com/office/drawing/2014/main" id="{C5012EAE-874F-4112-A779-CDE906231BD4}"/>
              </a:ext>
            </a:extLst>
          </p:cNvPr>
          <p:cNvSpPr>
            <a:spLocks noGrp="1"/>
          </p:cNvSpPr>
          <p:nvPr>
            <p:ph type="subTitle" idx="1"/>
          </p:nvPr>
        </p:nvSpPr>
        <p:spPr/>
        <p:txBody>
          <a:bodyPr/>
          <a:lstStyle/>
          <a:p>
            <a:endParaRPr lang="sv-SE"/>
          </a:p>
        </p:txBody>
      </p:sp>
      <p:sp>
        <p:nvSpPr>
          <p:cNvPr id="4" name="Rektangel 3">
            <a:extLst>
              <a:ext uri="{FF2B5EF4-FFF2-40B4-BE49-F238E27FC236}">
                <a16:creationId xmlns="" xmlns:a16="http://schemas.microsoft.com/office/drawing/2014/main" id="{5D964865-836E-40C3-B8A5-D8A5DDB47537}"/>
              </a:ext>
            </a:extLst>
          </p:cNvPr>
          <p:cNvSpPr/>
          <p:nvPr/>
        </p:nvSpPr>
        <p:spPr>
          <a:xfrm>
            <a:off x="1600196" y="26896"/>
            <a:ext cx="10832122" cy="4622804"/>
          </a:xfrm>
          <a:prstGeom prst="rect">
            <a:avLst/>
          </a:prstGeom>
        </p:spPr>
        <p:txBody>
          <a:bodyPr wrap="square">
            <a:spAutoFit/>
          </a:bodyPr>
          <a:lstStyle/>
          <a:p>
            <a:pPr marL="342900" indent="-342900">
              <a:lnSpc>
                <a:spcPct val="115000"/>
              </a:lnSpc>
              <a:buFont typeface="Symbol" panose="05050102010706020507" pitchFamily="18" charset="2"/>
              <a:buChar char=""/>
            </a:pPr>
            <a:r>
              <a:rPr lang="de-AT" sz="1600" dirty="0" smtClean="0">
                <a:latin typeface="Trebuchet MS" panose="020B0603020202020204" pitchFamily="34" charset="0"/>
                <a:ea typeface="Calibri" panose="020F0502020204030204" pitchFamily="34" charset="0"/>
                <a:cs typeface="Times New Roman" panose="02020603050405020304" pitchFamily="18" charset="0"/>
              </a:rPr>
              <a:t>Überprüfen Sie die Rechtschreibung auf Korrektheit </a:t>
            </a:r>
            <a:endParaRPr lang="de-AT" sz="1600"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115000"/>
              </a:lnSpc>
              <a:buFont typeface="Symbol" panose="05050102010706020507" pitchFamily="18" charset="2"/>
              <a:buChar char=""/>
            </a:pPr>
            <a:r>
              <a:rPr lang="de-AT" sz="1600" dirty="0">
                <a:latin typeface="Trebuchet MS" panose="020B0603020202020204" pitchFamily="34" charset="0"/>
                <a:ea typeface="Calibri" panose="020F0502020204030204" pitchFamily="34" charset="0"/>
                <a:cs typeface="Times New Roman" panose="02020603050405020304" pitchFamily="18" charset="0"/>
              </a:rPr>
              <a:t>Überprüfen Sie die Grammatik</a:t>
            </a:r>
          </a:p>
          <a:p>
            <a:pPr marL="342900" indent="-342900">
              <a:lnSpc>
                <a:spcPct val="115000"/>
              </a:lnSpc>
              <a:buFont typeface="Symbol" panose="05050102010706020507" pitchFamily="18" charset="2"/>
              <a:buChar char=""/>
            </a:pPr>
            <a:r>
              <a:rPr lang="de-AT" sz="1600" dirty="0" smtClean="0">
                <a:latin typeface="Trebuchet MS" panose="020B0603020202020204" pitchFamily="34" charset="0"/>
                <a:ea typeface="Calibri" panose="020F0502020204030204" pitchFamily="34" charset="0"/>
                <a:cs typeface="Times New Roman" panose="02020603050405020304" pitchFamily="18" charset="0"/>
              </a:rPr>
              <a:t>Versuchen Sie nicht </a:t>
            </a:r>
            <a:r>
              <a:rPr lang="de-AT" sz="1600" dirty="0">
                <a:latin typeface="Trebuchet MS" panose="020B0603020202020204" pitchFamily="34" charset="0"/>
                <a:ea typeface="Calibri" panose="020F0502020204030204" pitchFamily="34" charset="0"/>
                <a:cs typeface="Times New Roman" panose="02020603050405020304" pitchFamily="18" charset="0"/>
              </a:rPr>
              <a:t>mehr als </a:t>
            </a:r>
            <a:r>
              <a:rPr lang="de-AT" sz="1600" dirty="0" smtClean="0">
                <a:latin typeface="Trebuchet MS" panose="020B0603020202020204" pitchFamily="34" charset="0"/>
                <a:ea typeface="Calibri" panose="020F0502020204030204" pitchFamily="34" charset="0"/>
                <a:cs typeface="Times New Roman" panose="02020603050405020304" pitchFamily="18" charset="0"/>
              </a:rPr>
              <a:t>zwei A4-Seiten zu verfassen</a:t>
            </a:r>
            <a:endParaRPr lang="de-AT" sz="1600"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115000"/>
              </a:lnSpc>
              <a:buFont typeface="Symbol" panose="05050102010706020507" pitchFamily="18" charset="2"/>
              <a:buChar char=""/>
            </a:pPr>
            <a:r>
              <a:rPr lang="de-AT" sz="1600" dirty="0" smtClean="0">
                <a:latin typeface="Trebuchet MS" panose="020B0603020202020204" pitchFamily="34" charset="0"/>
                <a:ea typeface="Calibri" panose="020F0502020204030204" pitchFamily="34" charset="0"/>
                <a:cs typeface="Times New Roman" panose="02020603050405020304" pitchFamily="18" charset="0"/>
              </a:rPr>
              <a:t>Vermeiden Sie  zu komprimierte Absätze</a:t>
            </a:r>
            <a:endParaRPr lang="de-AT" sz="1600"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115000"/>
              </a:lnSpc>
              <a:buFont typeface="Symbol" panose="05050102010706020507" pitchFamily="18" charset="2"/>
              <a:buChar char=""/>
            </a:pPr>
            <a:r>
              <a:rPr lang="de-AT" sz="1600" dirty="0" smtClean="0">
                <a:latin typeface="Trebuchet MS" panose="020B0603020202020204" pitchFamily="34" charset="0"/>
                <a:ea typeface="Calibri" panose="020F0502020204030204" pitchFamily="34" charset="0"/>
                <a:cs typeface="Times New Roman" panose="02020603050405020304" pitchFamily="18" charset="0"/>
              </a:rPr>
              <a:t>Verwenden Sie Formulierungen, die klar und präzise verständlich sind </a:t>
            </a:r>
            <a:endParaRPr lang="de-AT" sz="1600"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115000"/>
              </a:lnSpc>
              <a:buFont typeface="Symbol" panose="05050102010706020507" pitchFamily="18" charset="2"/>
              <a:buChar char=""/>
            </a:pPr>
            <a:r>
              <a:rPr lang="de-AT" sz="1600" dirty="0" smtClean="0">
                <a:latin typeface="Trebuchet MS" panose="020B0603020202020204" pitchFamily="34" charset="0"/>
                <a:ea typeface="Calibri" panose="020F0502020204030204" pitchFamily="34" charset="0"/>
                <a:cs typeface="Times New Roman" panose="02020603050405020304" pitchFamily="18" charset="0"/>
              </a:rPr>
              <a:t>Erwähnen Sie die wichtigsten </a:t>
            </a:r>
            <a:r>
              <a:rPr lang="de-AT" sz="1600" dirty="0">
                <a:latin typeface="Trebuchet MS" panose="020B0603020202020204" pitchFamily="34" charset="0"/>
                <a:ea typeface="Calibri" panose="020F0502020204030204" pitchFamily="34" charset="0"/>
                <a:cs typeface="Times New Roman" panose="02020603050405020304" pitchFamily="18" charset="0"/>
              </a:rPr>
              <a:t>Informationen </a:t>
            </a:r>
            <a:r>
              <a:rPr lang="de-AT" sz="1600" dirty="0" smtClean="0">
                <a:latin typeface="Trebuchet MS" panose="020B0603020202020204" pitchFamily="34" charset="0"/>
                <a:ea typeface="Calibri" panose="020F0502020204030204" pitchFamily="34" charset="0"/>
                <a:cs typeface="Times New Roman" panose="02020603050405020304" pitchFamily="18" charset="0"/>
              </a:rPr>
              <a:t>immer auf </a:t>
            </a:r>
            <a:r>
              <a:rPr lang="de-AT" sz="1600" dirty="0">
                <a:latin typeface="Trebuchet MS" panose="020B0603020202020204" pitchFamily="34" charset="0"/>
                <a:ea typeface="Calibri" panose="020F0502020204030204" pitchFamily="34" charset="0"/>
                <a:cs typeface="Times New Roman" panose="02020603050405020304" pitchFamily="18" charset="0"/>
              </a:rPr>
              <a:t>der ersten Seite</a:t>
            </a:r>
          </a:p>
          <a:p>
            <a:pPr marL="342900" indent="-342900">
              <a:lnSpc>
                <a:spcPct val="115000"/>
              </a:lnSpc>
              <a:buFont typeface="Symbol" panose="05050102010706020507" pitchFamily="18" charset="2"/>
              <a:buChar char=""/>
            </a:pPr>
            <a:r>
              <a:rPr lang="de-AT" sz="1600" dirty="0">
                <a:latin typeface="Trebuchet MS" panose="020B0603020202020204" pitchFamily="34" charset="0"/>
                <a:ea typeface="Calibri" panose="020F0502020204030204" pitchFamily="34" charset="0"/>
                <a:cs typeface="Times New Roman" panose="02020603050405020304" pitchFamily="18" charset="0"/>
              </a:rPr>
              <a:t>Verwenden Sie Aufzählungspunkte, um </a:t>
            </a:r>
            <a:r>
              <a:rPr lang="de-AT" sz="1600" dirty="0" smtClean="0">
                <a:latin typeface="Trebuchet MS" panose="020B0603020202020204" pitchFamily="34" charset="0"/>
                <a:ea typeface="Calibri" panose="020F0502020204030204" pitchFamily="34" charset="0"/>
                <a:cs typeface="Times New Roman" panose="02020603050405020304" pitchFamily="18" charset="0"/>
              </a:rPr>
              <a:t>die Lesbarkeit zu erleichtern </a:t>
            </a:r>
            <a:endParaRPr lang="de-AT" sz="1600"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115000"/>
              </a:lnSpc>
              <a:buFont typeface="Symbol" panose="05050102010706020507" pitchFamily="18" charset="2"/>
              <a:buChar char=""/>
            </a:pPr>
            <a:r>
              <a:rPr lang="de-AT" sz="1600" dirty="0">
                <a:latin typeface="Trebuchet MS" panose="020B0603020202020204" pitchFamily="34" charset="0"/>
                <a:ea typeface="Calibri" panose="020F0502020204030204" pitchFamily="34" charset="0"/>
                <a:cs typeface="Times New Roman" panose="02020603050405020304" pitchFamily="18" charset="0"/>
              </a:rPr>
              <a:t>Verwenden Sie </a:t>
            </a:r>
            <a:r>
              <a:rPr lang="de-AT" sz="1600" dirty="0" smtClean="0">
                <a:latin typeface="Trebuchet MS" panose="020B0603020202020204" pitchFamily="34" charset="0"/>
                <a:ea typeface="Calibri" panose="020F0502020204030204" pitchFamily="34" charset="0"/>
                <a:cs typeface="Times New Roman" panose="02020603050405020304" pitchFamily="18" charset="0"/>
              </a:rPr>
              <a:t>Formatierungen wie fett </a:t>
            </a:r>
            <a:r>
              <a:rPr lang="de-AT" sz="1600" dirty="0">
                <a:latin typeface="Trebuchet MS" panose="020B0603020202020204" pitchFamily="34" charset="0"/>
                <a:ea typeface="Calibri" panose="020F0502020204030204" pitchFamily="34" charset="0"/>
                <a:cs typeface="Times New Roman" panose="02020603050405020304" pitchFamily="18" charset="0"/>
              </a:rPr>
              <a:t>und kursiv, um wichtige </a:t>
            </a:r>
            <a:r>
              <a:rPr lang="de-AT" sz="1600" dirty="0" smtClean="0">
                <a:latin typeface="Trebuchet MS" panose="020B0603020202020204" pitchFamily="34" charset="0"/>
                <a:ea typeface="Calibri" panose="020F0502020204030204" pitchFamily="34" charset="0"/>
                <a:cs typeface="Times New Roman" panose="02020603050405020304" pitchFamily="18" charset="0"/>
              </a:rPr>
              <a:t>Textteile </a:t>
            </a:r>
            <a:r>
              <a:rPr lang="de-AT" sz="1600" dirty="0">
                <a:latin typeface="Trebuchet MS" panose="020B0603020202020204" pitchFamily="34" charset="0"/>
                <a:ea typeface="Calibri" panose="020F0502020204030204" pitchFamily="34" charset="0"/>
                <a:cs typeface="Times New Roman" panose="02020603050405020304" pitchFamily="18" charset="0"/>
              </a:rPr>
              <a:t>hervorzuheben</a:t>
            </a:r>
          </a:p>
          <a:p>
            <a:pPr marL="342900" indent="-342900">
              <a:lnSpc>
                <a:spcPct val="115000"/>
              </a:lnSpc>
              <a:buFont typeface="Symbol" panose="05050102010706020507" pitchFamily="18" charset="2"/>
              <a:buChar char=""/>
            </a:pPr>
            <a:r>
              <a:rPr lang="de-AT" sz="1600" dirty="0" smtClean="0">
                <a:latin typeface="Trebuchet MS" panose="020B0603020202020204" pitchFamily="34" charset="0"/>
                <a:ea typeface="Calibri" panose="020F0502020204030204" pitchFamily="34" charset="0"/>
                <a:cs typeface="Times New Roman" panose="02020603050405020304" pitchFamily="18" charset="0"/>
              </a:rPr>
              <a:t>Verwenden Sie zwecks Lesbarkeit nicht </a:t>
            </a:r>
            <a:r>
              <a:rPr lang="de-AT" sz="1600" dirty="0">
                <a:latin typeface="Trebuchet MS" panose="020B0603020202020204" pitchFamily="34" charset="0"/>
                <a:ea typeface="Calibri" panose="020F0502020204030204" pitchFamily="34" charset="0"/>
                <a:cs typeface="Times New Roman" panose="02020603050405020304" pitchFamily="18" charset="0"/>
              </a:rPr>
              <a:t>mehr als zwei verschiedene Schriftarten</a:t>
            </a:r>
          </a:p>
          <a:p>
            <a:pPr marL="342900" indent="-342900">
              <a:lnSpc>
                <a:spcPct val="115000"/>
              </a:lnSpc>
              <a:buFont typeface="Symbol" panose="05050102010706020507" pitchFamily="18" charset="2"/>
              <a:buChar char=""/>
            </a:pPr>
            <a:r>
              <a:rPr lang="de-AT" sz="1600" dirty="0" smtClean="0">
                <a:latin typeface="Trebuchet MS" panose="020B0603020202020204" pitchFamily="34" charset="0"/>
                <a:ea typeface="Calibri" panose="020F0502020204030204" pitchFamily="34" charset="0"/>
                <a:cs typeface="Times New Roman" panose="02020603050405020304" pitchFamily="18" charset="0"/>
              </a:rPr>
              <a:t>Positionieren </a:t>
            </a:r>
            <a:r>
              <a:rPr lang="de-AT" sz="1600" dirty="0">
                <a:latin typeface="Trebuchet MS" panose="020B0603020202020204" pitchFamily="34" charset="0"/>
                <a:ea typeface="Calibri" panose="020F0502020204030204" pitchFamily="34" charset="0"/>
                <a:cs typeface="Times New Roman" panose="02020603050405020304" pitchFamily="18" charset="0"/>
              </a:rPr>
              <a:t>Sie Ihren Namen in </a:t>
            </a:r>
            <a:r>
              <a:rPr lang="de-AT" sz="1600" dirty="0" smtClean="0">
                <a:latin typeface="Trebuchet MS" panose="020B0603020202020204" pitchFamily="34" charset="0"/>
                <a:ea typeface="Calibri" panose="020F0502020204030204" pitchFamily="34" charset="0"/>
                <a:cs typeface="Times New Roman" panose="02020603050405020304" pitchFamily="18" charset="0"/>
              </a:rPr>
              <a:t>Großbuchstaben ganz oben auf dem Lebenslauf</a:t>
            </a:r>
            <a:endParaRPr lang="de-AT" sz="1600"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115000"/>
              </a:lnSpc>
              <a:buFont typeface="Symbol" panose="05050102010706020507" pitchFamily="18" charset="2"/>
              <a:buChar char=""/>
            </a:pPr>
            <a:r>
              <a:rPr lang="de-AT" sz="1600" dirty="0" smtClean="0">
                <a:latin typeface="Trebuchet MS" panose="020B0603020202020204" pitchFamily="34" charset="0"/>
                <a:ea typeface="Calibri" panose="020F0502020204030204" pitchFamily="34" charset="0"/>
                <a:cs typeface="Times New Roman" panose="02020603050405020304" pitchFamily="18" charset="0"/>
              </a:rPr>
              <a:t>Über welche Sprachkenntnisse verfügen Sie?</a:t>
            </a:r>
            <a:endParaRPr lang="de-AT" sz="1600"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115000"/>
              </a:lnSpc>
              <a:buFont typeface="Symbol" panose="05050102010706020507" pitchFamily="18" charset="2"/>
              <a:buChar char=""/>
            </a:pPr>
            <a:r>
              <a:rPr lang="de-AT" sz="1600" dirty="0">
                <a:latin typeface="Trebuchet MS" panose="020B0603020202020204" pitchFamily="34" charset="0"/>
                <a:ea typeface="Calibri" panose="020F0502020204030204" pitchFamily="34" charset="0"/>
                <a:cs typeface="Times New Roman" panose="02020603050405020304" pitchFamily="18" charset="0"/>
              </a:rPr>
              <a:t>Welche IT-Kenntnisse </a:t>
            </a:r>
            <a:r>
              <a:rPr lang="de-AT" sz="1600" dirty="0" smtClean="0">
                <a:latin typeface="Trebuchet MS" panose="020B0603020202020204" pitchFamily="34" charset="0"/>
                <a:ea typeface="Calibri" panose="020F0502020204030204" pitchFamily="34" charset="0"/>
                <a:cs typeface="Times New Roman" panose="02020603050405020304" pitchFamily="18" charset="0"/>
              </a:rPr>
              <a:t>können Sie vorweisen?</a:t>
            </a:r>
            <a:endParaRPr lang="de-AT" sz="1600"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115000"/>
              </a:lnSpc>
              <a:buFont typeface="Symbol" panose="05050102010706020507" pitchFamily="18" charset="2"/>
              <a:buChar char=""/>
            </a:pPr>
            <a:r>
              <a:rPr lang="de-AT" sz="1600" dirty="0" smtClean="0">
                <a:latin typeface="Trebuchet MS" panose="020B0603020202020204" pitchFamily="34" charset="0"/>
                <a:ea typeface="Calibri" panose="020F0502020204030204" pitchFamily="34" charset="0"/>
                <a:cs typeface="Times New Roman" panose="02020603050405020304" pitchFamily="18" charset="0"/>
              </a:rPr>
              <a:t>Besitzen Sie einen Führerschein</a:t>
            </a:r>
            <a:r>
              <a:rPr lang="de-AT" sz="1600" dirty="0">
                <a:latin typeface="Trebuchet MS" panose="020B0603020202020204" pitchFamily="34" charset="0"/>
                <a:ea typeface="Calibri" panose="020F0502020204030204" pitchFamily="34" charset="0"/>
                <a:cs typeface="Times New Roman" panose="02020603050405020304" pitchFamily="18" charset="0"/>
              </a:rPr>
              <a:t>?</a:t>
            </a:r>
          </a:p>
          <a:p>
            <a:pPr marL="342900" indent="-342900">
              <a:lnSpc>
                <a:spcPct val="115000"/>
              </a:lnSpc>
              <a:buFont typeface="Symbol" panose="05050102010706020507" pitchFamily="18" charset="2"/>
              <a:buChar char=""/>
            </a:pPr>
            <a:r>
              <a:rPr lang="de-AT" sz="1600" dirty="0">
                <a:latin typeface="Trebuchet MS" panose="020B0603020202020204" pitchFamily="34" charset="0"/>
                <a:ea typeface="Calibri" panose="020F0502020204030204" pitchFamily="34" charset="0"/>
                <a:cs typeface="Times New Roman" panose="02020603050405020304" pitchFamily="18" charset="0"/>
              </a:rPr>
              <a:t>Zeigen Sie eine breite </a:t>
            </a:r>
            <a:r>
              <a:rPr lang="de-AT" sz="1600" dirty="0" smtClean="0">
                <a:latin typeface="Trebuchet MS" panose="020B0603020202020204" pitchFamily="34" charset="0"/>
                <a:ea typeface="Calibri" panose="020F0502020204030204" pitchFamily="34" charset="0"/>
                <a:cs typeface="Times New Roman" panose="02020603050405020304" pitchFamily="18" charset="0"/>
              </a:rPr>
              <a:t>Interessensvielfalt, </a:t>
            </a:r>
            <a:r>
              <a:rPr lang="de-AT" sz="1600" dirty="0">
                <a:latin typeface="Trebuchet MS" panose="020B0603020202020204" pitchFamily="34" charset="0"/>
                <a:ea typeface="Calibri" panose="020F0502020204030204" pitchFamily="34" charset="0"/>
                <a:cs typeface="Times New Roman" panose="02020603050405020304" pitchFamily="18" charset="0"/>
              </a:rPr>
              <a:t>die für </a:t>
            </a:r>
            <a:r>
              <a:rPr lang="de-AT" sz="1600" dirty="0" smtClean="0">
                <a:latin typeface="Trebuchet MS" panose="020B0603020202020204" pitchFamily="34" charset="0"/>
                <a:ea typeface="Calibri" panose="020F0502020204030204" pitchFamily="34" charset="0"/>
                <a:cs typeface="Times New Roman" panose="02020603050405020304" pitchFamily="18" charset="0"/>
              </a:rPr>
              <a:t>diesen </a:t>
            </a:r>
            <a:r>
              <a:rPr lang="de-AT" sz="1600" dirty="0">
                <a:latin typeface="Trebuchet MS" panose="020B0603020202020204" pitchFamily="34" charset="0"/>
                <a:ea typeface="Calibri" panose="020F0502020204030204" pitchFamily="34" charset="0"/>
                <a:cs typeface="Times New Roman" panose="02020603050405020304" pitchFamily="18" charset="0"/>
              </a:rPr>
              <a:t>Job relevant </a:t>
            </a:r>
            <a:r>
              <a:rPr lang="de-AT" sz="1600" dirty="0" smtClean="0">
                <a:latin typeface="Trebuchet MS" panose="020B0603020202020204" pitchFamily="34" charset="0"/>
                <a:ea typeface="Calibri" panose="020F0502020204030204" pitchFamily="34" charset="0"/>
                <a:cs typeface="Times New Roman" panose="02020603050405020304" pitchFamily="18" charset="0"/>
              </a:rPr>
              <a:t>ist,                                                                      und erläutern </a:t>
            </a:r>
            <a:r>
              <a:rPr lang="de-AT" sz="1600" dirty="0">
                <a:latin typeface="Trebuchet MS" panose="020B0603020202020204" pitchFamily="34" charset="0"/>
                <a:ea typeface="Calibri" panose="020F0502020204030204" pitchFamily="34" charset="0"/>
                <a:cs typeface="Times New Roman" panose="02020603050405020304" pitchFamily="18" charset="0"/>
              </a:rPr>
              <a:t>Sie, wie Sie mit anderen </a:t>
            </a:r>
            <a:r>
              <a:rPr lang="de-AT" sz="1600" dirty="0" smtClean="0">
                <a:latin typeface="Trebuchet MS" panose="020B0603020202020204" pitchFamily="34" charset="0"/>
                <a:ea typeface="Calibri" panose="020F0502020204030204" pitchFamily="34" charset="0"/>
                <a:cs typeface="Times New Roman" panose="02020603050405020304" pitchFamily="18" charset="0"/>
              </a:rPr>
              <a:t>Personen interagieren und zusammenarbeiten </a:t>
            </a:r>
            <a:endParaRPr lang="de-AT" sz="1600"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nSpc>
                <a:spcPct val="115000"/>
              </a:lnSpc>
              <a:buFont typeface="Symbol" panose="05050102010706020507" pitchFamily="18" charset="2"/>
              <a:buChar char=""/>
            </a:pPr>
            <a:r>
              <a:rPr lang="de-AT" sz="1600" dirty="0">
                <a:latin typeface="Trebuchet MS" panose="020B0603020202020204" pitchFamily="34" charset="0"/>
                <a:ea typeface="Calibri" panose="020F0502020204030204" pitchFamily="34" charset="0"/>
                <a:cs typeface="Times New Roman" panose="02020603050405020304" pitchFamily="18" charset="0"/>
              </a:rPr>
              <a:t>Haben Sie </a:t>
            </a:r>
            <a:r>
              <a:rPr lang="de-AT" sz="1600" dirty="0" smtClean="0">
                <a:latin typeface="Trebuchet MS" panose="020B0603020202020204" pitchFamily="34" charset="0"/>
                <a:ea typeface="Calibri" panose="020F0502020204030204" pitchFamily="34" charset="0"/>
                <a:cs typeface="Times New Roman" panose="02020603050405020304" pitchFamily="18" charset="0"/>
              </a:rPr>
              <a:t>relevante Referenzen angegeben? </a:t>
            </a:r>
            <a:endParaRPr lang="sv-SE" sz="1600" dirty="0" smtClean="0">
              <a:latin typeface="Trebuchet MS" panose="020B0603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0161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2C0D4DFA-4213-4562-9F16-660B09085261}"/>
              </a:ext>
            </a:extLst>
          </p:cNvPr>
          <p:cNvSpPr>
            <a:spLocks noGrp="1"/>
          </p:cNvSpPr>
          <p:nvPr>
            <p:ph type="ctrTitle"/>
          </p:nvPr>
        </p:nvSpPr>
        <p:spPr>
          <a:xfrm>
            <a:off x="282386" y="5148395"/>
            <a:ext cx="8081683" cy="1463040"/>
          </a:xfrm>
        </p:spPr>
        <p:txBody>
          <a:bodyPr>
            <a:normAutofit/>
          </a:bodyPr>
          <a:lstStyle/>
          <a:p>
            <a:r>
              <a:rPr lang="sv-SE" dirty="0" smtClean="0"/>
              <a:t>EIN BEWERBUNGSGESPRÄCH  ABSOLVIEREN</a:t>
            </a:r>
            <a:endParaRPr lang="sv-SE" dirty="0"/>
          </a:p>
        </p:txBody>
      </p:sp>
      <p:sp>
        <p:nvSpPr>
          <p:cNvPr id="3" name="Underrubrik 2">
            <a:extLst>
              <a:ext uri="{FF2B5EF4-FFF2-40B4-BE49-F238E27FC236}">
                <a16:creationId xmlns="" xmlns:a16="http://schemas.microsoft.com/office/drawing/2014/main" id="{7A919F82-327C-44A7-8844-3360EE94BDA6}"/>
              </a:ext>
            </a:extLst>
          </p:cNvPr>
          <p:cNvSpPr>
            <a:spLocks noGrp="1"/>
          </p:cNvSpPr>
          <p:nvPr>
            <p:ph type="subTitle" idx="1"/>
          </p:nvPr>
        </p:nvSpPr>
        <p:spPr>
          <a:xfrm>
            <a:off x="8355107" y="4987031"/>
            <a:ext cx="3200400" cy="1463040"/>
          </a:xfrm>
        </p:spPr>
        <p:txBody>
          <a:bodyPr>
            <a:normAutofit/>
          </a:bodyPr>
          <a:lstStyle/>
          <a:p>
            <a:r>
              <a:rPr lang="sv-SE" sz="1000" i="1" dirty="0" smtClean="0"/>
              <a:t>Urheberrecht: Pixabay</a:t>
            </a:r>
            <a:endParaRPr lang="sv-SE" sz="1000" i="1" dirty="0"/>
          </a:p>
        </p:txBody>
      </p:sp>
      <p:pic>
        <p:nvPicPr>
          <p:cNvPr id="1026" name="Picture 2" descr="Job Interview, Interview, Job, Geschäftsfrau, Fra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408939"/>
            <a:ext cx="7097432" cy="4734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93031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F2F5D325-4F44-4DA0-AA37-2DD65570F722}"/>
              </a:ext>
            </a:extLst>
          </p:cNvPr>
          <p:cNvSpPr>
            <a:spLocks noGrp="1"/>
          </p:cNvSpPr>
          <p:nvPr>
            <p:ph type="ctrTitle"/>
          </p:nvPr>
        </p:nvSpPr>
        <p:spPr/>
        <p:txBody>
          <a:bodyPr>
            <a:normAutofit/>
          </a:bodyPr>
          <a:lstStyle/>
          <a:p>
            <a:r>
              <a:rPr lang="de-DE" dirty="0" smtClean="0"/>
              <a:t>VORBEREITUNGSPHASE VOR EINEM BEWERBUNGSGESPRÄCH</a:t>
            </a:r>
            <a:endParaRPr lang="de-DE" dirty="0"/>
          </a:p>
        </p:txBody>
      </p:sp>
      <p:sp>
        <p:nvSpPr>
          <p:cNvPr id="3" name="Underrubrik 2">
            <a:extLst>
              <a:ext uri="{FF2B5EF4-FFF2-40B4-BE49-F238E27FC236}">
                <a16:creationId xmlns="" xmlns:a16="http://schemas.microsoft.com/office/drawing/2014/main" id="{E66AE714-B9CA-482D-B158-829B3BB6F078}"/>
              </a:ext>
            </a:extLst>
          </p:cNvPr>
          <p:cNvSpPr>
            <a:spLocks noGrp="1"/>
          </p:cNvSpPr>
          <p:nvPr>
            <p:ph type="subTitle" idx="1"/>
          </p:nvPr>
        </p:nvSpPr>
        <p:spPr/>
        <p:txBody>
          <a:bodyPr/>
          <a:lstStyle/>
          <a:p>
            <a:endParaRPr lang="sv-SE"/>
          </a:p>
        </p:txBody>
      </p:sp>
      <p:sp>
        <p:nvSpPr>
          <p:cNvPr id="4" name="Rektangel 3">
            <a:extLst>
              <a:ext uri="{FF2B5EF4-FFF2-40B4-BE49-F238E27FC236}">
                <a16:creationId xmlns="" xmlns:a16="http://schemas.microsoft.com/office/drawing/2014/main" id="{7A73A1D7-B7B3-44F2-B610-48AB72F8E538}"/>
              </a:ext>
            </a:extLst>
          </p:cNvPr>
          <p:cNvSpPr/>
          <p:nvPr/>
        </p:nvSpPr>
        <p:spPr>
          <a:xfrm>
            <a:off x="605402" y="395400"/>
            <a:ext cx="11635902" cy="3970318"/>
          </a:xfrm>
          <a:prstGeom prst="rect">
            <a:avLst/>
          </a:prstGeom>
        </p:spPr>
        <p:txBody>
          <a:bodyPr wrap="square">
            <a:spAutoFit/>
          </a:bodyPr>
          <a:lstStyle/>
          <a:p>
            <a:r>
              <a:rPr lang="de-AT" dirty="0" smtClean="0">
                <a:solidFill>
                  <a:srgbClr val="000000"/>
                </a:solidFill>
                <a:latin typeface="Trebuchet MS" panose="020B0603020202020204" pitchFamily="34" charset="0"/>
              </a:rPr>
              <a:t>Arbeitgeber </a:t>
            </a:r>
            <a:r>
              <a:rPr lang="de-AT" dirty="0">
                <a:solidFill>
                  <a:srgbClr val="000000"/>
                </a:solidFill>
                <a:latin typeface="Trebuchet MS" panose="020B0603020202020204" pitchFamily="34" charset="0"/>
              </a:rPr>
              <a:t>arrangieren oft </a:t>
            </a:r>
            <a:r>
              <a:rPr lang="de-AT" dirty="0" smtClean="0">
                <a:solidFill>
                  <a:srgbClr val="000000"/>
                </a:solidFill>
                <a:latin typeface="Trebuchet MS" panose="020B0603020202020204" pitchFamily="34" charset="0"/>
              </a:rPr>
              <a:t>Vorstellungsgespräche zur Auslotung Ihrer </a:t>
            </a:r>
            <a:r>
              <a:rPr lang="de-AT" dirty="0">
                <a:solidFill>
                  <a:srgbClr val="000000"/>
                </a:solidFill>
                <a:latin typeface="Trebuchet MS" panose="020B0603020202020204" pitchFamily="34" charset="0"/>
              </a:rPr>
              <a:t>Stärken und Schwächen, </a:t>
            </a:r>
            <a:r>
              <a:rPr lang="de-AT" dirty="0" smtClean="0">
                <a:solidFill>
                  <a:srgbClr val="000000"/>
                </a:solidFill>
                <a:latin typeface="Trebuchet MS" panose="020B0603020202020204" pitchFamily="34" charset="0"/>
              </a:rPr>
              <a:t>zur                   Bewertung Ihrer </a:t>
            </a:r>
            <a:r>
              <a:rPr lang="de-AT" dirty="0">
                <a:solidFill>
                  <a:srgbClr val="000000"/>
                </a:solidFill>
                <a:latin typeface="Trebuchet MS" panose="020B0603020202020204" pitchFamily="34" charset="0"/>
              </a:rPr>
              <a:t>Qualifikationen, Erfahrungen und </a:t>
            </a:r>
            <a:r>
              <a:rPr lang="de-AT" dirty="0" smtClean="0">
                <a:solidFill>
                  <a:srgbClr val="000000"/>
                </a:solidFill>
                <a:latin typeface="Trebuchet MS" panose="020B0603020202020204" pitchFamily="34" charset="0"/>
              </a:rPr>
              <a:t>anderen </a:t>
            </a:r>
            <a:r>
              <a:rPr lang="de-AT" dirty="0">
                <a:solidFill>
                  <a:srgbClr val="000000"/>
                </a:solidFill>
                <a:latin typeface="Trebuchet MS" panose="020B0603020202020204" pitchFamily="34" charset="0"/>
              </a:rPr>
              <a:t>Fähigkeiten und versuchen, Ihre </a:t>
            </a:r>
            <a:r>
              <a:rPr lang="de-AT" dirty="0" smtClean="0">
                <a:solidFill>
                  <a:srgbClr val="000000"/>
                </a:solidFill>
                <a:latin typeface="Trebuchet MS" panose="020B0603020202020204" pitchFamily="34" charset="0"/>
              </a:rPr>
              <a:t>Einstellung </a:t>
            </a:r>
          </a:p>
          <a:p>
            <a:r>
              <a:rPr lang="de-AT" dirty="0">
                <a:solidFill>
                  <a:srgbClr val="000000"/>
                </a:solidFill>
                <a:latin typeface="Trebuchet MS" panose="020B0603020202020204" pitchFamily="34" charset="0"/>
              </a:rPr>
              <a:t>i</a:t>
            </a:r>
            <a:r>
              <a:rPr lang="de-AT" dirty="0" smtClean="0">
                <a:solidFill>
                  <a:srgbClr val="000000"/>
                </a:solidFill>
                <a:latin typeface="Trebuchet MS" panose="020B0603020202020204" pitchFamily="34" charset="0"/>
              </a:rPr>
              <a:t>n Hinblick auf die berufliche Tätigkeit und Arbeit im Allgemeinen, Ihre </a:t>
            </a:r>
            <a:r>
              <a:rPr lang="de-AT" dirty="0">
                <a:solidFill>
                  <a:srgbClr val="000000"/>
                </a:solidFill>
                <a:latin typeface="Trebuchet MS" panose="020B0603020202020204" pitchFamily="34" charset="0"/>
              </a:rPr>
              <a:t>Eignung, Ihre Motivation und </a:t>
            </a:r>
            <a:r>
              <a:rPr lang="de-AT" dirty="0" smtClean="0">
                <a:solidFill>
                  <a:srgbClr val="000000"/>
                </a:solidFill>
                <a:latin typeface="Trebuchet MS" panose="020B0603020202020204" pitchFamily="34" charset="0"/>
              </a:rPr>
              <a:t>persönliche Reife </a:t>
            </a:r>
            <a:r>
              <a:rPr lang="de-AT" dirty="0">
                <a:solidFill>
                  <a:srgbClr val="000000"/>
                </a:solidFill>
                <a:latin typeface="Trebuchet MS" panose="020B0603020202020204" pitchFamily="34" charset="0"/>
              </a:rPr>
              <a:t>zu bestimmen.</a:t>
            </a:r>
          </a:p>
          <a:p>
            <a:endParaRPr lang="de-AT" dirty="0">
              <a:solidFill>
                <a:srgbClr val="000000"/>
              </a:solidFill>
              <a:latin typeface="Trebuchet MS" panose="020B0603020202020204" pitchFamily="34" charset="0"/>
            </a:endParaRPr>
          </a:p>
          <a:p>
            <a:r>
              <a:rPr lang="de-AT" dirty="0">
                <a:solidFill>
                  <a:srgbClr val="000000"/>
                </a:solidFill>
                <a:latin typeface="Trebuchet MS" panose="020B0603020202020204" pitchFamily="34" charset="0"/>
              </a:rPr>
              <a:t>Ein </a:t>
            </a:r>
            <a:r>
              <a:rPr lang="de-AT" dirty="0" smtClean="0">
                <a:solidFill>
                  <a:srgbClr val="000000"/>
                </a:solidFill>
                <a:latin typeface="Trebuchet MS" panose="020B0603020202020204" pitchFamily="34" charset="0"/>
              </a:rPr>
              <a:t>Jobinterview </a:t>
            </a:r>
            <a:r>
              <a:rPr lang="de-AT" dirty="0">
                <a:solidFill>
                  <a:srgbClr val="000000"/>
                </a:solidFill>
                <a:latin typeface="Trebuchet MS" panose="020B0603020202020204" pitchFamily="34" charset="0"/>
              </a:rPr>
              <a:t>kann herausfordernd und aufregend </a:t>
            </a:r>
            <a:r>
              <a:rPr lang="de-AT" dirty="0" smtClean="0">
                <a:solidFill>
                  <a:srgbClr val="000000"/>
                </a:solidFill>
                <a:latin typeface="Trebuchet MS" panose="020B0603020202020204" pitchFamily="34" charset="0"/>
              </a:rPr>
              <a:t>zugleich, manchmal aber schwierig </a:t>
            </a:r>
            <a:r>
              <a:rPr lang="de-AT" dirty="0">
                <a:solidFill>
                  <a:srgbClr val="000000"/>
                </a:solidFill>
                <a:latin typeface="Trebuchet MS" panose="020B0603020202020204" pitchFamily="34" charset="0"/>
              </a:rPr>
              <a:t>und ein wenig </a:t>
            </a:r>
            <a:endParaRPr lang="de-AT" dirty="0" smtClean="0">
              <a:solidFill>
                <a:srgbClr val="000000"/>
              </a:solidFill>
              <a:latin typeface="Trebuchet MS" panose="020B0603020202020204" pitchFamily="34" charset="0"/>
            </a:endParaRPr>
          </a:p>
          <a:p>
            <a:r>
              <a:rPr lang="de-AT" dirty="0" smtClean="0">
                <a:solidFill>
                  <a:srgbClr val="000000"/>
                </a:solidFill>
                <a:latin typeface="Trebuchet MS" panose="020B0603020202020204" pitchFamily="34" charset="0"/>
              </a:rPr>
              <a:t>beängstigend sein. </a:t>
            </a:r>
            <a:r>
              <a:rPr lang="de-AT" dirty="0">
                <a:solidFill>
                  <a:srgbClr val="000000"/>
                </a:solidFill>
                <a:latin typeface="Trebuchet MS" panose="020B0603020202020204" pitchFamily="34" charset="0"/>
              </a:rPr>
              <a:t>Das Interview </a:t>
            </a:r>
            <a:r>
              <a:rPr lang="de-AT" dirty="0" smtClean="0">
                <a:solidFill>
                  <a:srgbClr val="000000"/>
                </a:solidFill>
                <a:latin typeface="Trebuchet MS" panose="020B0603020202020204" pitchFamily="34" charset="0"/>
              </a:rPr>
              <a:t>dient hauptsächlich dem/der </a:t>
            </a:r>
            <a:r>
              <a:rPr lang="de-AT" dirty="0" err="1" smtClean="0">
                <a:solidFill>
                  <a:srgbClr val="000000"/>
                </a:solidFill>
                <a:latin typeface="Trebuchet MS" panose="020B0603020202020204" pitchFamily="34" charset="0"/>
              </a:rPr>
              <a:t>ArbeitgeberIn</a:t>
            </a:r>
            <a:r>
              <a:rPr lang="de-AT" dirty="0" smtClean="0">
                <a:solidFill>
                  <a:srgbClr val="000000"/>
                </a:solidFill>
                <a:latin typeface="Trebuchet MS" panose="020B0603020202020204" pitchFamily="34" charset="0"/>
              </a:rPr>
              <a:t>, damit er/sie </a:t>
            </a:r>
            <a:r>
              <a:rPr lang="de-AT" dirty="0">
                <a:solidFill>
                  <a:srgbClr val="000000"/>
                </a:solidFill>
                <a:latin typeface="Trebuchet MS" panose="020B0603020202020204" pitchFamily="34" charset="0"/>
              </a:rPr>
              <a:t>so viele Informationen </a:t>
            </a:r>
            <a:r>
              <a:rPr lang="de-AT" dirty="0" smtClean="0">
                <a:solidFill>
                  <a:srgbClr val="000000"/>
                </a:solidFill>
                <a:latin typeface="Trebuchet MS" panose="020B0603020202020204" pitchFamily="34" charset="0"/>
              </a:rPr>
              <a:t>wie nur möglich über </a:t>
            </a:r>
            <a:r>
              <a:rPr lang="de-AT" dirty="0">
                <a:solidFill>
                  <a:srgbClr val="000000"/>
                </a:solidFill>
                <a:latin typeface="Trebuchet MS" panose="020B0603020202020204" pitchFamily="34" charset="0"/>
              </a:rPr>
              <a:t>Sie </a:t>
            </a:r>
            <a:r>
              <a:rPr lang="de-AT" dirty="0" smtClean="0">
                <a:solidFill>
                  <a:srgbClr val="000000"/>
                </a:solidFill>
                <a:latin typeface="Trebuchet MS" panose="020B0603020202020204" pitchFamily="34" charset="0"/>
              </a:rPr>
              <a:t>sammeln kann und, um sich ein optimales Bild von einer Person                          zu machen sowie um </a:t>
            </a:r>
            <a:r>
              <a:rPr lang="de-AT" dirty="0">
                <a:solidFill>
                  <a:srgbClr val="000000"/>
                </a:solidFill>
                <a:latin typeface="Trebuchet MS" panose="020B0603020202020204" pitchFamily="34" charset="0"/>
              </a:rPr>
              <a:t>zu sehen, ob Sie </a:t>
            </a:r>
            <a:r>
              <a:rPr lang="de-AT" dirty="0" smtClean="0">
                <a:solidFill>
                  <a:srgbClr val="000000"/>
                </a:solidFill>
                <a:latin typeface="Trebuchet MS" panose="020B0603020202020204" pitchFamily="34" charset="0"/>
              </a:rPr>
              <a:t>der-/diejenige </a:t>
            </a:r>
            <a:r>
              <a:rPr lang="de-AT" dirty="0">
                <a:solidFill>
                  <a:srgbClr val="000000"/>
                </a:solidFill>
                <a:latin typeface="Trebuchet MS" panose="020B0603020202020204" pitchFamily="34" charset="0"/>
              </a:rPr>
              <a:t>sind, nach </a:t>
            </a:r>
            <a:r>
              <a:rPr lang="de-AT" dirty="0" smtClean="0">
                <a:solidFill>
                  <a:srgbClr val="000000"/>
                </a:solidFill>
                <a:latin typeface="Trebuchet MS" panose="020B0603020202020204" pitchFamily="34" charset="0"/>
              </a:rPr>
              <a:t>der/dem </a:t>
            </a:r>
            <a:r>
              <a:rPr lang="de-AT" dirty="0" smtClean="0">
                <a:solidFill>
                  <a:srgbClr val="000000"/>
                </a:solidFill>
                <a:latin typeface="Trebuchet MS" panose="020B0603020202020204" pitchFamily="34" charset="0"/>
              </a:rPr>
              <a:t>das Unternehmen sucht. </a:t>
            </a:r>
            <a:r>
              <a:rPr lang="de-AT" dirty="0">
                <a:solidFill>
                  <a:srgbClr val="000000"/>
                </a:solidFill>
                <a:latin typeface="Trebuchet MS" panose="020B0603020202020204" pitchFamily="34" charset="0"/>
              </a:rPr>
              <a:t>Einige </a:t>
            </a:r>
            <a:r>
              <a:rPr lang="de-AT" dirty="0" smtClean="0">
                <a:solidFill>
                  <a:srgbClr val="000000"/>
                </a:solidFill>
                <a:latin typeface="Trebuchet MS" panose="020B0603020202020204" pitchFamily="34" charset="0"/>
              </a:rPr>
              <a:t>                        Arbeitgeber </a:t>
            </a:r>
            <a:r>
              <a:rPr lang="de-AT" dirty="0">
                <a:solidFill>
                  <a:srgbClr val="000000"/>
                </a:solidFill>
                <a:latin typeface="Trebuchet MS" panose="020B0603020202020204" pitchFamily="34" charset="0"/>
              </a:rPr>
              <a:t>sind </a:t>
            </a:r>
            <a:r>
              <a:rPr lang="de-AT" dirty="0" smtClean="0">
                <a:solidFill>
                  <a:srgbClr val="000000"/>
                </a:solidFill>
                <a:latin typeface="Trebuchet MS" panose="020B0603020202020204" pitchFamily="34" charset="0"/>
              </a:rPr>
              <a:t>wahre Interviewprofis, andere </a:t>
            </a:r>
            <a:r>
              <a:rPr lang="de-AT" dirty="0">
                <a:solidFill>
                  <a:srgbClr val="000000"/>
                </a:solidFill>
                <a:latin typeface="Trebuchet MS" panose="020B0603020202020204" pitchFamily="34" charset="0"/>
              </a:rPr>
              <a:t>sind weniger </a:t>
            </a:r>
            <a:r>
              <a:rPr lang="de-AT" dirty="0" smtClean="0">
                <a:solidFill>
                  <a:srgbClr val="000000"/>
                </a:solidFill>
                <a:latin typeface="Trebuchet MS" panose="020B0603020202020204" pitchFamily="34" charset="0"/>
              </a:rPr>
              <a:t>geschickt darin, </a:t>
            </a:r>
            <a:r>
              <a:rPr lang="de-AT" dirty="0">
                <a:solidFill>
                  <a:srgbClr val="000000"/>
                </a:solidFill>
                <a:latin typeface="Trebuchet MS" panose="020B0603020202020204" pitchFamily="34" charset="0"/>
              </a:rPr>
              <a:t>Interviews </a:t>
            </a:r>
            <a:r>
              <a:rPr lang="de-AT" dirty="0" smtClean="0">
                <a:solidFill>
                  <a:srgbClr val="000000"/>
                </a:solidFill>
                <a:latin typeface="Trebuchet MS" panose="020B0603020202020204" pitchFamily="34" charset="0"/>
              </a:rPr>
              <a:t> zu führen.</a:t>
            </a:r>
            <a:endParaRPr lang="de-AT" dirty="0">
              <a:solidFill>
                <a:srgbClr val="000000"/>
              </a:solidFill>
              <a:latin typeface="Trebuchet MS" panose="020B0603020202020204" pitchFamily="34" charset="0"/>
            </a:endParaRPr>
          </a:p>
          <a:p>
            <a:endParaRPr lang="de-AT" dirty="0">
              <a:solidFill>
                <a:srgbClr val="000000"/>
              </a:solidFill>
              <a:latin typeface="Trebuchet MS" panose="020B0603020202020204" pitchFamily="34" charset="0"/>
            </a:endParaRPr>
          </a:p>
          <a:p>
            <a:r>
              <a:rPr lang="de-AT" dirty="0">
                <a:solidFill>
                  <a:srgbClr val="000000"/>
                </a:solidFill>
                <a:latin typeface="Trebuchet MS" panose="020B0603020202020204" pitchFamily="34" charset="0"/>
              </a:rPr>
              <a:t>Die Interaktion zwischen Ihnen und </a:t>
            </a:r>
            <a:r>
              <a:rPr lang="de-AT" dirty="0" smtClean="0">
                <a:solidFill>
                  <a:srgbClr val="000000"/>
                </a:solidFill>
                <a:latin typeface="Trebuchet MS" panose="020B0603020202020204" pitchFamily="34" charset="0"/>
              </a:rPr>
              <a:t>dem/der </a:t>
            </a:r>
            <a:r>
              <a:rPr lang="de-AT" dirty="0" err="1" smtClean="0">
                <a:solidFill>
                  <a:srgbClr val="000000"/>
                </a:solidFill>
                <a:latin typeface="Trebuchet MS" panose="020B0603020202020204" pitchFamily="34" charset="0"/>
              </a:rPr>
              <a:t>InterviewerIn</a:t>
            </a:r>
            <a:r>
              <a:rPr lang="de-AT" dirty="0" smtClean="0">
                <a:solidFill>
                  <a:srgbClr val="000000"/>
                </a:solidFill>
                <a:latin typeface="Trebuchet MS" panose="020B0603020202020204" pitchFamily="34" charset="0"/>
              </a:rPr>
              <a:t> </a:t>
            </a:r>
            <a:r>
              <a:rPr lang="de-AT" dirty="0">
                <a:solidFill>
                  <a:srgbClr val="000000"/>
                </a:solidFill>
                <a:latin typeface="Trebuchet MS" panose="020B0603020202020204" pitchFamily="34" charset="0"/>
              </a:rPr>
              <a:t>ist wichtig, damit Sie </a:t>
            </a:r>
            <a:r>
              <a:rPr lang="de-AT" dirty="0" smtClean="0">
                <a:solidFill>
                  <a:srgbClr val="000000"/>
                </a:solidFill>
                <a:latin typeface="Trebuchet MS" panose="020B0603020202020204" pitchFamily="34" charset="0"/>
              </a:rPr>
              <a:t>ein </a:t>
            </a:r>
            <a:r>
              <a:rPr lang="de-AT" dirty="0">
                <a:solidFill>
                  <a:srgbClr val="000000"/>
                </a:solidFill>
                <a:latin typeface="Trebuchet MS" panose="020B0603020202020204" pitchFamily="34" charset="0"/>
              </a:rPr>
              <a:t>Interview </a:t>
            </a:r>
            <a:endParaRPr lang="de-AT" dirty="0" smtClean="0">
              <a:solidFill>
                <a:srgbClr val="000000"/>
              </a:solidFill>
              <a:latin typeface="Trebuchet MS" panose="020B0603020202020204" pitchFamily="34" charset="0"/>
            </a:endParaRPr>
          </a:p>
          <a:p>
            <a:r>
              <a:rPr lang="de-AT" dirty="0" smtClean="0">
                <a:solidFill>
                  <a:srgbClr val="000000"/>
                </a:solidFill>
                <a:latin typeface="Trebuchet MS" panose="020B0603020202020204" pitchFamily="34" charset="0"/>
              </a:rPr>
              <a:t>erfolgreich absolvieren. Aus diesen Gründen widmen wir uns nun jenen Aspekten, die für eine optimale Vorbereitung auf ein Bewerbungsgespräch essentiell sind. </a:t>
            </a:r>
          </a:p>
        </p:txBody>
      </p:sp>
    </p:spTree>
    <p:extLst>
      <p:ext uri="{BB962C8B-B14F-4D97-AF65-F5344CB8AC3E}">
        <p14:creationId xmlns:p14="http://schemas.microsoft.com/office/powerpoint/2010/main" val="1060177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81F2DDC1-27B6-45C8-A4A4-0D01858EC090}"/>
              </a:ext>
            </a:extLst>
          </p:cNvPr>
          <p:cNvSpPr>
            <a:spLocks noGrp="1"/>
          </p:cNvSpPr>
          <p:nvPr>
            <p:ph type="ctrTitle"/>
          </p:nvPr>
        </p:nvSpPr>
        <p:spPr/>
        <p:txBody>
          <a:bodyPr>
            <a:normAutofit/>
          </a:bodyPr>
          <a:lstStyle/>
          <a:p>
            <a:r>
              <a:rPr lang="de-DE" dirty="0" smtClean="0"/>
              <a:t>KLEIDUNGSEMPFEHLUNGEN FÜR EIN BEWERBUNGSGESPRÄCH</a:t>
            </a:r>
            <a:endParaRPr lang="de-DE" dirty="0"/>
          </a:p>
        </p:txBody>
      </p:sp>
      <p:sp>
        <p:nvSpPr>
          <p:cNvPr id="3" name="Underrubrik 2">
            <a:extLst>
              <a:ext uri="{FF2B5EF4-FFF2-40B4-BE49-F238E27FC236}">
                <a16:creationId xmlns="" xmlns:a16="http://schemas.microsoft.com/office/drawing/2014/main" id="{3DBB5775-4724-431B-8C3B-A88BFD412534}"/>
              </a:ext>
            </a:extLst>
          </p:cNvPr>
          <p:cNvSpPr>
            <a:spLocks noGrp="1"/>
          </p:cNvSpPr>
          <p:nvPr>
            <p:ph type="subTitle" idx="1"/>
          </p:nvPr>
        </p:nvSpPr>
        <p:spPr/>
        <p:txBody>
          <a:bodyPr/>
          <a:lstStyle/>
          <a:p>
            <a:endParaRPr lang="de-DE" dirty="0"/>
          </a:p>
        </p:txBody>
      </p:sp>
      <p:sp>
        <p:nvSpPr>
          <p:cNvPr id="4" name="Rektangel 3">
            <a:extLst>
              <a:ext uri="{FF2B5EF4-FFF2-40B4-BE49-F238E27FC236}">
                <a16:creationId xmlns="" xmlns:a16="http://schemas.microsoft.com/office/drawing/2014/main" id="{A83514F2-7706-4516-BC85-AAB44A4F590F}"/>
              </a:ext>
            </a:extLst>
          </p:cNvPr>
          <p:cNvSpPr/>
          <p:nvPr/>
        </p:nvSpPr>
        <p:spPr>
          <a:xfrm>
            <a:off x="1306652" y="415716"/>
            <a:ext cx="9814066" cy="3785652"/>
          </a:xfrm>
          <a:prstGeom prst="rect">
            <a:avLst/>
          </a:prstGeom>
        </p:spPr>
        <p:txBody>
          <a:bodyPr wrap="square">
            <a:spAutoFit/>
          </a:bodyPr>
          <a:lstStyle/>
          <a:p>
            <a:r>
              <a:rPr lang="de-AT" sz="2000" dirty="0">
                <a:latin typeface="Trebuchet MS" panose="020B0603020202020204" pitchFamily="34" charset="0"/>
              </a:rPr>
              <a:t>Wie </a:t>
            </a:r>
            <a:r>
              <a:rPr lang="de-AT" sz="2000" dirty="0" smtClean="0">
                <a:latin typeface="Trebuchet MS" panose="020B0603020202020204" pitchFamily="34" charset="0"/>
              </a:rPr>
              <a:t>würden Sie sich für </a:t>
            </a:r>
            <a:r>
              <a:rPr lang="de-AT" sz="2000" dirty="0">
                <a:latin typeface="Trebuchet MS" panose="020B0603020202020204" pitchFamily="34" charset="0"/>
              </a:rPr>
              <a:t>ein </a:t>
            </a:r>
            <a:r>
              <a:rPr lang="de-AT" sz="2000" dirty="0" smtClean="0">
                <a:latin typeface="Trebuchet MS" panose="020B0603020202020204" pitchFamily="34" charset="0"/>
              </a:rPr>
              <a:t>Bewerbungsgespräch in bestimmten Branchen kleiden</a:t>
            </a:r>
            <a:r>
              <a:rPr lang="de-AT" sz="2000" dirty="0">
                <a:latin typeface="Trebuchet MS" panose="020B0603020202020204" pitchFamily="34" charset="0"/>
              </a:rPr>
              <a:t>? </a:t>
            </a:r>
            <a:r>
              <a:rPr lang="de-AT" sz="2000" dirty="0" smtClean="0">
                <a:latin typeface="Trebuchet MS" panose="020B0603020202020204" pitchFamily="34" charset="0"/>
              </a:rPr>
              <a:t/>
            </a:r>
            <a:br>
              <a:rPr lang="de-AT" sz="2000" dirty="0" smtClean="0">
                <a:latin typeface="Trebuchet MS" panose="020B0603020202020204" pitchFamily="34" charset="0"/>
              </a:rPr>
            </a:br>
            <a:r>
              <a:rPr lang="de-AT" sz="2000" dirty="0" smtClean="0">
                <a:latin typeface="Trebuchet MS" panose="020B0603020202020204" pitchFamily="34" charset="0"/>
              </a:rPr>
              <a:t>Recherchieren Sie dazu Bilder </a:t>
            </a:r>
            <a:r>
              <a:rPr lang="de-AT" sz="2000" dirty="0">
                <a:latin typeface="Trebuchet MS" panose="020B0603020202020204" pitchFamily="34" charset="0"/>
              </a:rPr>
              <a:t>im Internet, </a:t>
            </a:r>
            <a:r>
              <a:rPr lang="de-AT" sz="2000" dirty="0" smtClean="0">
                <a:latin typeface="Trebuchet MS" panose="020B0603020202020204" pitchFamily="34" charset="0"/>
              </a:rPr>
              <a:t>in Zeitungen </a:t>
            </a:r>
            <a:r>
              <a:rPr lang="de-AT" sz="2000" dirty="0">
                <a:latin typeface="Trebuchet MS" panose="020B0603020202020204" pitchFamily="34" charset="0"/>
              </a:rPr>
              <a:t>und Zeitschriften und vergleichen Sie </a:t>
            </a:r>
            <a:r>
              <a:rPr lang="de-AT" sz="2000" dirty="0" smtClean="0">
                <a:latin typeface="Trebuchet MS" panose="020B0603020202020204" pitchFamily="34" charset="0"/>
              </a:rPr>
              <a:t>diese in der Lehreinheit mit den anderen </a:t>
            </a:r>
            <a:r>
              <a:rPr lang="de-AT" sz="2000" dirty="0" err="1" smtClean="0">
                <a:latin typeface="Trebuchet MS" panose="020B0603020202020204" pitchFamily="34" charset="0"/>
              </a:rPr>
              <a:t>TeilnehmerInnen</a:t>
            </a:r>
            <a:r>
              <a:rPr lang="de-AT" sz="2000" dirty="0" smtClean="0">
                <a:latin typeface="Trebuchet MS" panose="020B0603020202020204" pitchFamily="34" charset="0"/>
              </a:rPr>
              <a:t>. Gibt es Ähnlichkeiten oder komplett andere Ansichten in Punkto äußerem Erscheinungsbild?  </a:t>
            </a:r>
            <a:endParaRPr lang="de-DE" sz="2000" dirty="0" smtClean="0">
              <a:latin typeface="Trebuchet MS" panose="020B0603020202020204" pitchFamily="34" charset="0"/>
            </a:endParaRPr>
          </a:p>
          <a:p>
            <a:r>
              <a:rPr lang="de-DE" sz="2000" dirty="0" smtClean="0">
                <a:latin typeface="Trebuchet MS" panose="020B0603020202020204" pitchFamily="34" charset="0"/>
              </a:rPr>
              <a:t> </a:t>
            </a:r>
          </a:p>
          <a:p>
            <a:pPr lvl="0"/>
            <a:r>
              <a:rPr lang="de-DE" sz="2000" dirty="0" smtClean="0">
                <a:latin typeface="Trebuchet MS" panose="020B0603020202020204" pitchFamily="34" charset="0"/>
              </a:rPr>
              <a:t>o </a:t>
            </a:r>
            <a:r>
              <a:rPr lang="de-DE" sz="2000" dirty="0">
                <a:latin typeface="Trebuchet MS" panose="020B0603020202020204" pitchFamily="34" charset="0"/>
              </a:rPr>
              <a:t>Verwaltung, Wirtschaft, Recht</a:t>
            </a:r>
            <a:br>
              <a:rPr lang="de-DE" sz="2000" dirty="0">
                <a:latin typeface="Trebuchet MS" panose="020B0603020202020204" pitchFamily="34" charset="0"/>
              </a:rPr>
            </a:br>
            <a:r>
              <a:rPr lang="de-DE" sz="2000" dirty="0">
                <a:latin typeface="Trebuchet MS" panose="020B0603020202020204" pitchFamily="34" charset="0"/>
              </a:rPr>
              <a:t>o Baugewerbe, Maschinen und Anlagenbau</a:t>
            </a:r>
          </a:p>
          <a:p>
            <a:r>
              <a:rPr lang="de-DE" sz="2000" dirty="0" smtClean="0">
                <a:latin typeface="Trebuchet MS" panose="020B0603020202020204" pitchFamily="34" charset="0"/>
              </a:rPr>
              <a:t>o </a:t>
            </a:r>
            <a:r>
              <a:rPr lang="de-DE" sz="2000" dirty="0">
                <a:latin typeface="Trebuchet MS" panose="020B0603020202020204" pitchFamily="34" charset="0"/>
              </a:rPr>
              <a:t>Computer / IT</a:t>
            </a:r>
            <a:br>
              <a:rPr lang="de-DE" sz="2000" dirty="0">
                <a:latin typeface="Trebuchet MS" panose="020B0603020202020204" pitchFamily="34" charset="0"/>
              </a:rPr>
            </a:br>
            <a:r>
              <a:rPr lang="de-DE" sz="2000" dirty="0">
                <a:latin typeface="Trebuchet MS" panose="020B0603020202020204" pitchFamily="34" charset="0"/>
              </a:rPr>
              <a:t>o Verkauf und Marketing</a:t>
            </a:r>
            <a:br>
              <a:rPr lang="de-DE" sz="2000" dirty="0">
                <a:latin typeface="Trebuchet MS" panose="020B0603020202020204" pitchFamily="34" charset="0"/>
              </a:rPr>
            </a:br>
            <a:r>
              <a:rPr lang="de-DE" sz="2000" dirty="0">
                <a:latin typeface="Trebuchet MS" panose="020B0603020202020204" pitchFamily="34" charset="0"/>
              </a:rPr>
              <a:t>o </a:t>
            </a:r>
            <a:r>
              <a:rPr lang="de-DE" sz="2000" dirty="0" smtClean="0">
                <a:latin typeface="Trebuchet MS" panose="020B0603020202020204" pitchFamily="34" charset="0"/>
              </a:rPr>
              <a:t>Handwerksberufe/Lehrberufe/Kunsthandwerksberufe</a:t>
            </a:r>
            <a:r>
              <a:rPr lang="de-DE" sz="2000" dirty="0">
                <a:latin typeface="Trebuchet MS" panose="020B0603020202020204" pitchFamily="34" charset="0"/>
              </a:rPr>
              <a:t/>
            </a:r>
            <a:br>
              <a:rPr lang="de-DE" sz="2000" dirty="0">
                <a:latin typeface="Trebuchet MS" panose="020B0603020202020204" pitchFamily="34" charset="0"/>
              </a:rPr>
            </a:br>
            <a:r>
              <a:rPr lang="de-DE" sz="2000" dirty="0">
                <a:latin typeface="Trebuchet MS" panose="020B0603020202020204" pitchFamily="34" charset="0"/>
              </a:rPr>
              <a:t>o </a:t>
            </a:r>
            <a:r>
              <a:rPr lang="de-DE" sz="2000" dirty="0" smtClean="0">
                <a:latin typeface="Trebuchet MS" panose="020B0603020202020204" pitchFamily="34" charset="0"/>
              </a:rPr>
              <a:t>Hotellerie, Gastronomie, Catering und Tourismus</a:t>
            </a:r>
            <a:r>
              <a:rPr lang="de-DE" sz="2000" dirty="0">
                <a:latin typeface="Trebuchet MS" panose="020B0603020202020204" pitchFamily="34" charset="0"/>
              </a:rPr>
              <a:t/>
            </a:r>
            <a:br>
              <a:rPr lang="de-DE" sz="2000" dirty="0">
                <a:latin typeface="Trebuchet MS" panose="020B0603020202020204" pitchFamily="34" charset="0"/>
              </a:rPr>
            </a:br>
            <a:r>
              <a:rPr lang="de-DE" sz="2000" dirty="0">
                <a:latin typeface="Trebuchet MS" panose="020B0603020202020204" pitchFamily="34" charset="0"/>
              </a:rPr>
              <a:t>o </a:t>
            </a:r>
            <a:r>
              <a:rPr lang="de-DE" sz="2000" dirty="0" smtClean="0">
                <a:latin typeface="Trebuchet MS" panose="020B0603020202020204" pitchFamily="34" charset="0"/>
              </a:rPr>
              <a:t>Gesundheitswesen</a:t>
            </a:r>
          </a:p>
        </p:txBody>
      </p:sp>
    </p:spTree>
    <p:extLst>
      <p:ext uri="{BB962C8B-B14F-4D97-AF65-F5344CB8AC3E}">
        <p14:creationId xmlns:p14="http://schemas.microsoft.com/office/powerpoint/2010/main" val="22065659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5C4C9A47-83B4-4284-A138-49462415755B}"/>
              </a:ext>
            </a:extLst>
          </p:cNvPr>
          <p:cNvSpPr>
            <a:spLocks noGrp="1"/>
          </p:cNvSpPr>
          <p:nvPr>
            <p:ph type="ctrTitle"/>
          </p:nvPr>
        </p:nvSpPr>
        <p:spPr/>
        <p:txBody>
          <a:bodyPr>
            <a:normAutofit/>
          </a:bodyPr>
          <a:lstStyle/>
          <a:p>
            <a:r>
              <a:rPr lang="de-DE" dirty="0" smtClean="0"/>
              <a:t>POTENTIELLE FRAGEN BEIM BEWERBUNGSGESPRÄCH</a:t>
            </a:r>
            <a:endParaRPr lang="de-DE" dirty="0"/>
          </a:p>
        </p:txBody>
      </p:sp>
      <p:sp>
        <p:nvSpPr>
          <p:cNvPr id="3" name="Underrubrik 2">
            <a:extLst>
              <a:ext uri="{FF2B5EF4-FFF2-40B4-BE49-F238E27FC236}">
                <a16:creationId xmlns="" xmlns:a16="http://schemas.microsoft.com/office/drawing/2014/main" id="{0461D0C1-DB70-4647-9852-D6DE845A81B5}"/>
              </a:ext>
            </a:extLst>
          </p:cNvPr>
          <p:cNvSpPr>
            <a:spLocks noGrp="1"/>
          </p:cNvSpPr>
          <p:nvPr>
            <p:ph type="subTitle" idx="1"/>
          </p:nvPr>
        </p:nvSpPr>
        <p:spPr/>
        <p:txBody>
          <a:bodyPr/>
          <a:lstStyle/>
          <a:p>
            <a:endParaRPr lang="sv-SE"/>
          </a:p>
        </p:txBody>
      </p:sp>
      <p:sp>
        <p:nvSpPr>
          <p:cNvPr id="4" name="Rektangel 3">
            <a:extLst>
              <a:ext uri="{FF2B5EF4-FFF2-40B4-BE49-F238E27FC236}">
                <a16:creationId xmlns="" xmlns:a16="http://schemas.microsoft.com/office/drawing/2014/main" id="{56F30E56-EC75-453B-B90A-51E76F37FA80}"/>
              </a:ext>
            </a:extLst>
          </p:cNvPr>
          <p:cNvSpPr/>
          <p:nvPr/>
        </p:nvSpPr>
        <p:spPr>
          <a:xfrm>
            <a:off x="1385331" y="13447"/>
            <a:ext cx="10703574" cy="4616648"/>
          </a:xfrm>
          <a:prstGeom prst="rect">
            <a:avLst/>
          </a:prstGeom>
        </p:spPr>
        <p:txBody>
          <a:bodyPr wrap="square">
            <a:spAutoFit/>
          </a:bodyPr>
          <a:lstStyle/>
          <a:p>
            <a:pPr marL="342900" lvl="0" indent="-342900">
              <a:buFont typeface="+mj-lt"/>
              <a:buAutoNum type="arabicPeriod"/>
            </a:pPr>
            <a:r>
              <a:rPr lang="de-DE" sz="1400" dirty="0" smtClean="0">
                <a:latin typeface="Trebuchet MS" panose="020B0603020202020204" pitchFamily="34" charset="0"/>
              </a:rPr>
              <a:t>Erzählen </a:t>
            </a:r>
            <a:r>
              <a:rPr lang="de-DE" sz="1400" dirty="0">
                <a:latin typeface="Trebuchet MS" panose="020B0603020202020204" pitchFamily="34" charset="0"/>
              </a:rPr>
              <a:t>Sie </a:t>
            </a:r>
            <a:r>
              <a:rPr lang="de-DE" sz="1400" dirty="0" smtClean="0">
                <a:latin typeface="Trebuchet MS" panose="020B0603020202020204" pitchFamily="34" charset="0"/>
              </a:rPr>
              <a:t>etwas </a:t>
            </a:r>
            <a:r>
              <a:rPr lang="de-DE" sz="1400" dirty="0">
                <a:latin typeface="Trebuchet MS" panose="020B0603020202020204" pitchFamily="34" charset="0"/>
              </a:rPr>
              <a:t>über sich… (Dies kann manchmal die erste Frage oder auch die einzige Frage sein, </a:t>
            </a:r>
            <a:r>
              <a:rPr lang="de-DE" sz="1400" dirty="0" smtClean="0">
                <a:latin typeface="Trebuchet MS" panose="020B0603020202020204" pitchFamily="34" charset="0"/>
              </a:rPr>
              <a:t/>
            </a:r>
            <a:br>
              <a:rPr lang="de-DE" sz="1400" dirty="0" smtClean="0">
                <a:latin typeface="Trebuchet MS" panose="020B0603020202020204" pitchFamily="34" charset="0"/>
              </a:rPr>
            </a:br>
            <a:r>
              <a:rPr lang="de-DE" sz="1400" dirty="0" smtClean="0">
                <a:latin typeface="Trebuchet MS" panose="020B0603020202020204" pitchFamily="34" charset="0"/>
              </a:rPr>
              <a:t>die </a:t>
            </a:r>
            <a:r>
              <a:rPr lang="de-DE" sz="1400" dirty="0">
                <a:latin typeface="Trebuchet MS" panose="020B0603020202020204" pitchFamily="34" charset="0"/>
              </a:rPr>
              <a:t>Ihnen bei einem Vorstellungsgespräch gestellt wird.)</a:t>
            </a:r>
          </a:p>
          <a:p>
            <a:pPr marL="342900" indent="-342900">
              <a:buFont typeface="+mj-lt"/>
              <a:buAutoNum type="arabicPeriod"/>
            </a:pPr>
            <a:r>
              <a:rPr lang="de-DE" sz="1400" dirty="0" smtClean="0">
                <a:latin typeface="Trebuchet MS" panose="020B0603020202020204" pitchFamily="34" charset="0"/>
              </a:rPr>
              <a:t>Warum </a:t>
            </a:r>
            <a:r>
              <a:rPr lang="de-DE" sz="1400" dirty="0">
                <a:latin typeface="Trebuchet MS" panose="020B0603020202020204" pitchFamily="34" charset="0"/>
              </a:rPr>
              <a:t>haben Sie sich genau für diesen Beruf entschieden? Was möchten Sie in Zukunft beruflich tun? </a:t>
            </a:r>
          </a:p>
          <a:p>
            <a:pPr marL="342900" indent="-342900">
              <a:buFont typeface="+mj-lt"/>
              <a:buAutoNum type="arabicPeriod"/>
            </a:pPr>
            <a:r>
              <a:rPr lang="de-DE" sz="1400" dirty="0" smtClean="0">
                <a:latin typeface="Trebuchet MS" panose="020B0603020202020204" pitchFamily="34" charset="0"/>
              </a:rPr>
              <a:t>Warum </a:t>
            </a:r>
            <a:r>
              <a:rPr lang="de-DE" sz="1400" dirty="0">
                <a:latin typeface="Trebuchet MS" panose="020B0603020202020204" pitchFamily="34" charset="0"/>
              </a:rPr>
              <a:t>möchten Sie in unserem Unternehmen arbeiten? Was wissen Sie über unser Unternehmen? </a:t>
            </a:r>
          </a:p>
          <a:p>
            <a:pPr marL="342900" indent="-342900">
              <a:buFont typeface="+mj-lt"/>
              <a:buAutoNum type="arabicPeriod"/>
            </a:pPr>
            <a:r>
              <a:rPr lang="de-DE" sz="1400" dirty="0" smtClean="0">
                <a:latin typeface="Trebuchet MS" panose="020B0603020202020204" pitchFamily="34" charset="0"/>
              </a:rPr>
              <a:t>Welche/s </a:t>
            </a:r>
            <a:r>
              <a:rPr lang="de-DE" sz="1400" dirty="0">
                <a:latin typeface="Trebuchet MS" panose="020B0603020202020204" pitchFamily="34" charset="0"/>
              </a:rPr>
              <a:t>unserer Produkte oder Dienstleistungen finden Sie am interessantesten? </a:t>
            </a:r>
          </a:p>
          <a:p>
            <a:pPr marL="342900" indent="-342900">
              <a:buFont typeface="+mj-lt"/>
              <a:buAutoNum type="arabicPeriod"/>
            </a:pPr>
            <a:r>
              <a:rPr lang="de-DE" sz="1400" dirty="0" smtClean="0">
                <a:latin typeface="Trebuchet MS" panose="020B0603020202020204" pitchFamily="34" charset="0"/>
              </a:rPr>
              <a:t>Was </a:t>
            </a:r>
            <a:r>
              <a:rPr lang="de-DE" sz="1400" dirty="0">
                <a:latin typeface="Trebuchet MS" panose="020B0603020202020204" pitchFamily="34" charset="0"/>
              </a:rPr>
              <a:t>sind Ihre Erwartungen an die ausgeschriebene Stelle? </a:t>
            </a:r>
          </a:p>
          <a:p>
            <a:pPr marL="342900" indent="-342900">
              <a:buFont typeface="+mj-lt"/>
              <a:buAutoNum type="arabicPeriod"/>
            </a:pPr>
            <a:r>
              <a:rPr lang="de-DE" sz="1400" dirty="0" smtClean="0">
                <a:latin typeface="Trebuchet MS" panose="020B0603020202020204" pitchFamily="34" charset="0"/>
              </a:rPr>
              <a:t>Welche </a:t>
            </a:r>
            <a:r>
              <a:rPr lang="de-DE" sz="1400" dirty="0">
                <a:latin typeface="Trebuchet MS" panose="020B0603020202020204" pitchFamily="34" charset="0"/>
              </a:rPr>
              <a:t>berufliche Tätigkeit möchten Sie in fünf Jahren verrichten? In zehn Jahren? </a:t>
            </a:r>
          </a:p>
          <a:p>
            <a:pPr marL="342900" indent="-342900">
              <a:buFont typeface="+mj-lt"/>
              <a:buAutoNum type="arabicPeriod"/>
            </a:pPr>
            <a:r>
              <a:rPr lang="de-DE" sz="1400" dirty="0" smtClean="0">
                <a:latin typeface="Trebuchet MS" panose="020B0603020202020204" pitchFamily="34" charset="0"/>
              </a:rPr>
              <a:t>Wie </a:t>
            </a:r>
            <a:r>
              <a:rPr lang="de-DE" sz="1400" dirty="0">
                <a:latin typeface="Trebuchet MS" panose="020B0603020202020204" pitchFamily="34" charset="0"/>
              </a:rPr>
              <a:t>gehen Sie mit Stress um? </a:t>
            </a:r>
          </a:p>
          <a:p>
            <a:pPr marL="342900" indent="-342900">
              <a:buFont typeface="+mj-lt"/>
              <a:buAutoNum type="arabicPeriod"/>
            </a:pPr>
            <a:r>
              <a:rPr lang="de-DE" sz="1400" dirty="0" smtClean="0">
                <a:latin typeface="Trebuchet MS" panose="020B0603020202020204" pitchFamily="34" charset="0"/>
              </a:rPr>
              <a:t>Wie </a:t>
            </a:r>
            <a:r>
              <a:rPr lang="de-DE" sz="1400" dirty="0">
                <a:latin typeface="Trebuchet MS" panose="020B0603020202020204" pitchFamily="34" charset="0"/>
              </a:rPr>
              <a:t>treffen Sie Entscheidungen? Treffen Sie Entscheidungen selbst oder in Absprache mit anderen Personen? </a:t>
            </a:r>
            <a:r>
              <a:rPr lang="de-DE" sz="1400" dirty="0" smtClean="0">
                <a:latin typeface="Trebuchet MS" panose="020B0603020202020204" pitchFamily="34" charset="0"/>
              </a:rPr>
              <a:t/>
            </a:r>
            <a:br>
              <a:rPr lang="de-DE" sz="1400" dirty="0" smtClean="0">
                <a:latin typeface="Trebuchet MS" panose="020B0603020202020204" pitchFamily="34" charset="0"/>
              </a:rPr>
            </a:br>
            <a:r>
              <a:rPr lang="de-DE" sz="1400" dirty="0" smtClean="0">
                <a:latin typeface="Trebuchet MS" panose="020B0603020202020204" pitchFamily="34" charset="0"/>
              </a:rPr>
              <a:t>Aus </a:t>
            </a:r>
            <a:r>
              <a:rPr lang="de-DE" sz="1400" dirty="0">
                <a:latin typeface="Trebuchet MS" panose="020B0603020202020204" pitchFamily="34" charset="0"/>
              </a:rPr>
              <a:t>welchen Gründen treffen Sie Entscheidungen? </a:t>
            </a:r>
          </a:p>
          <a:p>
            <a:pPr marL="342900" indent="-342900">
              <a:buFont typeface="+mj-lt"/>
              <a:buAutoNum type="arabicPeriod"/>
            </a:pPr>
            <a:r>
              <a:rPr lang="de-DE" sz="1400" dirty="0" smtClean="0">
                <a:latin typeface="Trebuchet MS" panose="020B0603020202020204" pitchFamily="34" charset="0"/>
              </a:rPr>
              <a:t>Wie </a:t>
            </a:r>
            <a:r>
              <a:rPr lang="de-DE" sz="1400" dirty="0">
                <a:latin typeface="Trebuchet MS" panose="020B0603020202020204" pitchFamily="34" charset="0"/>
              </a:rPr>
              <a:t>hoch ist Ihr aktuelles Gehalt / das Gehalt in Ihrem letzten Job? Wann können Sie zu arbeiten beginnen, </a:t>
            </a:r>
            <a:r>
              <a:rPr lang="de-DE" sz="1400" dirty="0" smtClean="0">
                <a:latin typeface="Trebuchet MS" panose="020B0603020202020204" pitchFamily="34" charset="0"/>
              </a:rPr>
              <a:t/>
            </a:r>
            <a:br>
              <a:rPr lang="de-DE" sz="1400" dirty="0" smtClean="0">
                <a:latin typeface="Trebuchet MS" panose="020B0603020202020204" pitchFamily="34" charset="0"/>
              </a:rPr>
            </a:br>
            <a:r>
              <a:rPr lang="de-DE" sz="1400" dirty="0" smtClean="0">
                <a:latin typeface="Trebuchet MS" panose="020B0603020202020204" pitchFamily="34" charset="0"/>
              </a:rPr>
              <a:t>ist </a:t>
            </a:r>
            <a:r>
              <a:rPr lang="de-DE" sz="1400" dirty="0">
                <a:latin typeface="Trebuchet MS" panose="020B0603020202020204" pitchFamily="34" charset="0"/>
              </a:rPr>
              <a:t>es ab sofort möglich oder gibt es eine Kündigungsfrist? </a:t>
            </a:r>
          </a:p>
          <a:p>
            <a:pPr marL="342900" indent="-342900">
              <a:buFont typeface="+mj-lt"/>
              <a:buAutoNum type="arabicPeriod"/>
            </a:pPr>
            <a:r>
              <a:rPr lang="de-DE" sz="1400" dirty="0" smtClean="0">
                <a:latin typeface="Trebuchet MS" panose="020B0603020202020204" pitchFamily="34" charset="0"/>
              </a:rPr>
              <a:t>Bei </a:t>
            </a:r>
            <a:r>
              <a:rPr lang="de-DE" sz="1400" dirty="0">
                <a:latin typeface="Trebuchet MS" panose="020B0603020202020204" pitchFamily="34" charset="0"/>
              </a:rPr>
              <a:t>welcher Art von Führung vollbringen Sie Höchstleistungen?   </a:t>
            </a:r>
          </a:p>
          <a:p>
            <a:pPr marL="342900" indent="-342900">
              <a:buFont typeface="+mj-lt"/>
              <a:buAutoNum type="arabicPeriod"/>
            </a:pPr>
            <a:r>
              <a:rPr lang="de-DE" sz="1400" dirty="0" smtClean="0">
                <a:latin typeface="Trebuchet MS" panose="020B0603020202020204" pitchFamily="34" charset="0"/>
              </a:rPr>
              <a:t>Welche </a:t>
            </a:r>
            <a:r>
              <a:rPr lang="de-DE" sz="1400" dirty="0">
                <a:latin typeface="Trebuchet MS" panose="020B0603020202020204" pitchFamily="34" charset="0"/>
              </a:rPr>
              <a:t>Erfahrungen haben Sie in Ihren früheren Jobs gesammelt? Welche Berufe/Aufgaben haben Ihnen </a:t>
            </a:r>
            <a:r>
              <a:rPr lang="de-DE" sz="1400" dirty="0" smtClean="0">
                <a:latin typeface="Trebuchet MS" panose="020B0603020202020204" pitchFamily="34" charset="0"/>
              </a:rPr>
              <a:t>                                                           dabei </a:t>
            </a:r>
            <a:r>
              <a:rPr lang="de-DE" sz="1400" dirty="0">
                <a:latin typeface="Trebuchet MS" panose="020B0603020202020204" pitchFamily="34" charset="0"/>
              </a:rPr>
              <a:t>am meisten gefallen? </a:t>
            </a:r>
          </a:p>
          <a:p>
            <a:pPr marL="342900" indent="-342900">
              <a:buFont typeface="+mj-lt"/>
              <a:buAutoNum type="arabicPeriod"/>
            </a:pPr>
            <a:r>
              <a:rPr lang="de-DE" sz="1400" dirty="0" smtClean="0">
                <a:latin typeface="Trebuchet MS" panose="020B0603020202020204" pitchFamily="34" charset="0"/>
              </a:rPr>
              <a:t>Können </a:t>
            </a:r>
            <a:r>
              <a:rPr lang="de-DE" sz="1400" dirty="0">
                <a:latin typeface="Trebuchet MS" panose="020B0603020202020204" pitchFamily="34" charset="0"/>
              </a:rPr>
              <a:t>Sie Referenzen von früheren Arbeitgebern angeben?</a:t>
            </a:r>
          </a:p>
          <a:p>
            <a:pPr marL="342900" indent="-342900">
              <a:buFont typeface="+mj-lt"/>
              <a:buAutoNum type="arabicPeriod"/>
            </a:pPr>
            <a:r>
              <a:rPr lang="de-DE" sz="1400" dirty="0" smtClean="0">
                <a:latin typeface="Trebuchet MS" panose="020B0603020202020204" pitchFamily="34" charset="0"/>
              </a:rPr>
              <a:t>Welche </a:t>
            </a:r>
            <a:r>
              <a:rPr lang="de-DE" sz="1400" dirty="0">
                <a:latin typeface="Trebuchet MS" panose="020B0603020202020204" pitchFamily="34" charset="0"/>
              </a:rPr>
              <a:t>Initiativen haben Sie in der Vergangenheit für Ihre eigene berufliche Entwicklung ergriffen?</a:t>
            </a:r>
          </a:p>
          <a:p>
            <a:pPr marL="342900" indent="-342900">
              <a:buFont typeface="+mj-lt"/>
              <a:buAutoNum type="arabicPeriod"/>
            </a:pPr>
            <a:r>
              <a:rPr lang="de-DE" sz="1400" dirty="0" smtClean="0">
                <a:latin typeface="Trebuchet MS" panose="020B0603020202020204" pitchFamily="34" charset="0"/>
              </a:rPr>
              <a:t>Was </a:t>
            </a:r>
            <a:r>
              <a:rPr lang="de-DE" sz="1400" dirty="0">
                <a:latin typeface="Trebuchet MS" panose="020B0603020202020204" pitchFamily="34" charset="0"/>
              </a:rPr>
              <a:t>sind Ihre Stärken?</a:t>
            </a:r>
          </a:p>
          <a:p>
            <a:pPr marL="342900" indent="-342900">
              <a:buFont typeface="+mj-lt"/>
              <a:buAutoNum type="arabicPeriod"/>
            </a:pPr>
            <a:r>
              <a:rPr lang="de-DE" sz="1400" dirty="0" smtClean="0">
                <a:latin typeface="Trebuchet MS" panose="020B0603020202020204" pitchFamily="34" charset="0"/>
              </a:rPr>
              <a:t>Was </a:t>
            </a:r>
            <a:r>
              <a:rPr lang="de-DE" sz="1400" dirty="0">
                <a:latin typeface="Trebuchet MS" panose="020B0603020202020204" pitchFamily="34" charset="0"/>
              </a:rPr>
              <a:t>ist Ihre größte Schwäche oder Ihre schlechteste Charaktereigenschaft? </a:t>
            </a:r>
          </a:p>
          <a:p>
            <a:pPr marL="342900" indent="-342900">
              <a:buFont typeface="+mj-lt"/>
              <a:buAutoNum type="arabicPeriod"/>
            </a:pPr>
            <a:r>
              <a:rPr lang="de-DE" sz="1400" dirty="0" smtClean="0">
                <a:latin typeface="Trebuchet MS" panose="020B0603020202020204" pitchFamily="34" charset="0"/>
              </a:rPr>
              <a:t>Was </a:t>
            </a:r>
            <a:r>
              <a:rPr lang="de-DE" sz="1400" dirty="0">
                <a:latin typeface="Trebuchet MS" panose="020B0603020202020204" pitchFamily="34" charset="0"/>
              </a:rPr>
              <a:t>bedeutet Kooperation für Sie?</a:t>
            </a:r>
          </a:p>
          <a:p>
            <a:pPr marL="342900" indent="-342900">
              <a:buFont typeface="+mj-lt"/>
              <a:buAutoNum type="arabicPeriod"/>
            </a:pPr>
            <a:r>
              <a:rPr lang="de-DE" sz="1400" dirty="0" smtClean="0">
                <a:latin typeface="Trebuchet MS" panose="020B0603020202020204" pitchFamily="34" charset="0"/>
              </a:rPr>
              <a:t>Wie </a:t>
            </a:r>
            <a:r>
              <a:rPr lang="de-DE" sz="1400" dirty="0">
                <a:latin typeface="Trebuchet MS" panose="020B0603020202020204" pitchFamily="34" charset="0"/>
              </a:rPr>
              <a:t>gehen Sie mit Konflikten </a:t>
            </a:r>
            <a:r>
              <a:rPr lang="de-DE" sz="1400">
                <a:latin typeface="Trebuchet MS" panose="020B0603020202020204" pitchFamily="34" charset="0"/>
              </a:rPr>
              <a:t>um</a:t>
            </a:r>
            <a:r>
              <a:rPr lang="de-DE" sz="1400" smtClean="0">
                <a:latin typeface="Trebuchet MS" panose="020B0603020202020204" pitchFamily="34" charset="0"/>
              </a:rPr>
              <a:t>? </a:t>
            </a:r>
            <a:endParaRPr lang="de-DE" sz="1400" dirty="0">
              <a:latin typeface="Trebuchet MS" panose="020B0603020202020204" pitchFamily="34" charset="0"/>
            </a:endParaRPr>
          </a:p>
        </p:txBody>
      </p:sp>
    </p:spTree>
    <p:extLst>
      <p:ext uri="{BB962C8B-B14F-4D97-AF65-F5344CB8AC3E}">
        <p14:creationId xmlns:p14="http://schemas.microsoft.com/office/powerpoint/2010/main" val="1444126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0</TotalTime>
  <Words>1012</Words>
  <Application>Microsoft Office PowerPoint</Application>
  <PresentationFormat>Breitbild</PresentationFormat>
  <Paragraphs>86</Paragraphs>
  <Slides>8</Slides>
  <Notes>0</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8</vt:i4>
      </vt:variant>
    </vt:vector>
  </HeadingPairs>
  <TitlesOfParts>
    <vt:vector size="17" baseType="lpstr">
      <vt:lpstr>Calibri</vt:lpstr>
      <vt:lpstr>Comic Sans MS</vt:lpstr>
      <vt:lpstr>Symbol</vt:lpstr>
      <vt:lpstr>Times New Roman</vt:lpstr>
      <vt:lpstr>Trebuchet MS</vt:lpstr>
      <vt:lpstr>Tw Cen MT</vt:lpstr>
      <vt:lpstr>Tw Cen MT Condensed</vt:lpstr>
      <vt:lpstr>Wingdings 3</vt:lpstr>
      <vt:lpstr>Integral</vt:lpstr>
      <vt:lpstr>BEWERBUNG UM EINEN JOB UND ABSOLVIERUNG EINES BEWERBUNGSGESPRÄCHES</vt:lpstr>
      <vt:lpstr>WO FINDEN SIE ARBEIT UND KÖNNEN FREIE STELLEN ABRUFEN?</vt:lpstr>
      <vt:lpstr>AUSFÜLLEN EINER BEWERBUNGSUNTERLAGE </vt:lpstr>
      <vt:lpstr>Checkliste für einen Lebenslauf</vt:lpstr>
      <vt:lpstr>EIN BEWERBUNGSGESPRÄCH  ABSOLVIEREN</vt:lpstr>
      <vt:lpstr>VORBEREITUNGSPHASE VOR EINEM BEWERBUNGSGESPRÄCH</vt:lpstr>
      <vt:lpstr>KLEIDUNGSEMPFEHLUNGEN FÜR EIN BEWERBUNGSGESPRÄCH</vt:lpstr>
      <vt:lpstr>POTENTIELLE FRAGEN BEIM BEWERBUNGSGESPRÄCH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David Powell</dc:creator>
  <cp:lastModifiedBy>Katrin Schnabl</cp:lastModifiedBy>
  <cp:revision>61</cp:revision>
  <cp:lastPrinted>2018-08-21T15:12:07Z</cp:lastPrinted>
  <dcterms:created xsi:type="dcterms:W3CDTF">2017-12-19T15:29:47Z</dcterms:created>
  <dcterms:modified xsi:type="dcterms:W3CDTF">2018-08-22T06:55:10Z</dcterms:modified>
</cp:coreProperties>
</file>